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7" r:id="rId6"/>
    <p:sldMasterId id="2147493612" r:id="rId7"/>
  </p:sldMasterIdLst>
  <p:notesMasterIdLst>
    <p:notesMasterId r:id="rId100"/>
  </p:notesMasterIdLst>
  <p:handoutMasterIdLst>
    <p:handoutMasterId r:id="rId101"/>
  </p:handoutMasterIdLst>
  <p:sldIdLst>
    <p:sldId id="854" r:id="rId8"/>
    <p:sldId id="2142532378" r:id="rId9"/>
    <p:sldId id="2142532430" r:id="rId10"/>
    <p:sldId id="2142532443" r:id="rId11"/>
    <p:sldId id="2142532444" r:id="rId12"/>
    <p:sldId id="2142532429" r:id="rId13"/>
    <p:sldId id="2142532362" r:id="rId14"/>
    <p:sldId id="1144" r:id="rId15"/>
    <p:sldId id="482" r:id="rId16"/>
    <p:sldId id="2142532413" r:id="rId17"/>
    <p:sldId id="573" r:id="rId18"/>
    <p:sldId id="257" r:id="rId19"/>
    <p:sldId id="2142532415" r:id="rId20"/>
    <p:sldId id="568" r:id="rId21"/>
    <p:sldId id="2142532416" r:id="rId22"/>
    <p:sldId id="259" r:id="rId23"/>
    <p:sldId id="335" r:id="rId24"/>
    <p:sldId id="2142532417" r:id="rId25"/>
    <p:sldId id="262" r:id="rId26"/>
    <p:sldId id="354" r:id="rId27"/>
    <p:sldId id="348" r:id="rId28"/>
    <p:sldId id="2142532418" r:id="rId29"/>
    <p:sldId id="263" r:id="rId30"/>
    <p:sldId id="268" r:id="rId31"/>
    <p:sldId id="2142532423" r:id="rId32"/>
    <p:sldId id="350" r:id="rId33"/>
    <p:sldId id="270" r:id="rId34"/>
    <p:sldId id="271" r:id="rId35"/>
    <p:sldId id="272" r:id="rId36"/>
    <p:sldId id="2142532424" r:id="rId37"/>
    <p:sldId id="2142532420" r:id="rId38"/>
    <p:sldId id="279" r:id="rId39"/>
    <p:sldId id="284" r:id="rId40"/>
    <p:sldId id="285" r:id="rId41"/>
    <p:sldId id="2142532425" r:id="rId42"/>
    <p:sldId id="287" r:id="rId43"/>
    <p:sldId id="275" r:id="rId44"/>
    <p:sldId id="2142532427" r:id="rId45"/>
    <p:sldId id="365" r:id="rId46"/>
    <p:sldId id="289" r:id="rId47"/>
    <p:sldId id="291" r:id="rId48"/>
    <p:sldId id="293" r:id="rId49"/>
    <p:sldId id="292" r:id="rId50"/>
    <p:sldId id="294" r:id="rId51"/>
    <p:sldId id="295" r:id="rId52"/>
    <p:sldId id="2142532421" r:id="rId53"/>
    <p:sldId id="301" r:id="rId54"/>
    <p:sldId id="302" r:id="rId55"/>
    <p:sldId id="337" r:id="rId56"/>
    <p:sldId id="2142532422" r:id="rId57"/>
    <p:sldId id="305" r:id="rId58"/>
    <p:sldId id="338" r:id="rId59"/>
    <p:sldId id="306" r:id="rId60"/>
    <p:sldId id="339" r:id="rId61"/>
    <p:sldId id="340" r:id="rId62"/>
    <p:sldId id="2142532428" r:id="rId63"/>
    <p:sldId id="2142532431" r:id="rId64"/>
    <p:sldId id="1169" r:id="rId65"/>
    <p:sldId id="659" r:id="rId66"/>
    <p:sldId id="2142532432" r:id="rId67"/>
    <p:sldId id="759" r:id="rId68"/>
    <p:sldId id="760" r:id="rId69"/>
    <p:sldId id="762" r:id="rId70"/>
    <p:sldId id="763" r:id="rId71"/>
    <p:sldId id="764" r:id="rId72"/>
    <p:sldId id="765" r:id="rId73"/>
    <p:sldId id="766" r:id="rId74"/>
    <p:sldId id="767" r:id="rId75"/>
    <p:sldId id="768" r:id="rId76"/>
    <p:sldId id="769" r:id="rId77"/>
    <p:sldId id="770" r:id="rId78"/>
    <p:sldId id="771" r:id="rId79"/>
    <p:sldId id="772" r:id="rId80"/>
    <p:sldId id="773" r:id="rId81"/>
    <p:sldId id="774" r:id="rId82"/>
    <p:sldId id="775" r:id="rId83"/>
    <p:sldId id="2142532439" r:id="rId84"/>
    <p:sldId id="1033" r:id="rId85"/>
    <p:sldId id="1034" r:id="rId86"/>
    <p:sldId id="1062" r:id="rId87"/>
    <p:sldId id="1063" r:id="rId88"/>
    <p:sldId id="867" r:id="rId89"/>
    <p:sldId id="869" r:id="rId90"/>
    <p:sldId id="868" r:id="rId91"/>
    <p:sldId id="476" r:id="rId92"/>
    <p:sldId id="1094" r:id="rId93"/>
    <p:sldId id="1198" r:id="rId94"/>
    <p:sldId id="1203" r:id="rId95"/>
    <p:sldId id="1204" r:id="rId96"/>
    <p:sldId id="2142532407" r:id="rId97"/>
    <p:sldId id="2142532441" r:id="rId98"/>
    <p:sldId id="2142532442"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74"/>
    <p:restoredTop sz="97193"/>
  </p:normalViewPr>
  <p:slideViewPr>
    <p:cSldViewPr snapToObjects="1">
      <p:cViewPr>
        <p:scale>
          <a:sx n="205" d="100"/>
          <a:sy n="205" d="100"/>
        </p:scale>
        <p:origin x="560" y="46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7064-6394-FB59-307D-CA7F10800B3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0F7F770C-D7FC-E527-6B92-90D89DA0389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5833863-0552-9A23-4FA2-4205614BD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A042577-679E-FEEC-49DE-EBBDABFE04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1324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519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3D5E6-1173-0CBB-9C03-AEEB46B0505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98005F1-5AE3-6FC7-6CBC-C530B4C0EB5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822A5800-0881-CEA8-B983-782630BD04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C8F9D1DE-C641-D9F6-5AA4-183866ABE9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74412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6F25-BC72-DDB7-1113-7FE364AA560F}"/>
            </a:ext>
          </a:extLst>
        </p:cNvPr>
        <p:cNvGrpSpPr/>
        <p:nvPr/>
      </p:nvGrpSpPr>
      <p:grpSpPr>
        <a:xfrm>
          <a:off x="0" y="0"/>
          <a:ext cx="0" cy="0"/>
          <a:chOff x="0" y="0"/>
          <a:chExt cx="0" cy="0"/>
        </a:xfrm>
      </p:grpSpPr>
      <p:sp>
        <p:nvSpPr>
          <p:cNvPr id="26626" name="Rectangle 7">
            <a:extLst>
              <a:ext uri="{FF2B5EF4-FFF2-40B4-BE49-F238E27FC236}">
                <a16:creationId xmlns:a16="http://schemas.microsoft.com/office/drawing/2014/main" id="{8F69EA3B-5E2E-917D-4008-5947AB8DEB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38566F84-CC60-F8B9-18A5-798A39CE013D}"/>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EA64712-C670-6EEC-9DCE-A3C75983A7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9590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6782D-CBD8-CAF0-1EAE-C7ADA82D0FCF}"/>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6E658B7-E8E5-6742-6119-113633F21CF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4B13A302-5F69-EC8A-6FE1-202507402D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6E30F5A8-F68A-E356-45F0-8EBD66C7AB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425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6224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130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DBFB-394A-8DCF-9C9E-B816542B02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F4EE9F3-A21A-2774-421C-C13F371ED06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5E15FFB-2785-CE14-66CE-C51F670583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5EC204A-E6ED-DA47-38FF-3D3EA992B1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8804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ADB63-54B9-1E59-1E2C-B6C1CDEEF0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E70CF6F0-3721-D299-AE5E-BCC97460924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18A89F1-FE67-A598-F81E-6B45724552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1AE1776-6141-82AD-271A-19C677E1FD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0538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B1DB-0543-6896-FD5E-2352384A54E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83A235D-C3CF-BB14-B451-7626F71F690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0B518834-26DF-1AD7-12A8-3354D7B33A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9CCF0FF-F6C8-9F97-D55C-B009A873EC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3697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EA342-EE2C-B6A3-96E2-39DA641008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5A77DD7-95CB-86B4-AC7E-0925ED1F8D9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2178D2C-7D0E-FB23-0332-C3D8D8589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291409BB-F85B-66A1-2BA0-933E263AFD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3262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7DD4-0FA0-B598-D430-134AEF4FE0C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72D43A4-6B2A-4F26-BDCC-95FF33760FA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BF4B8CB-9BC6-F172-865B-8DC7090444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3A2C37F-3668-B785-FA2B-0F89974353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1529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87821-8223-EA78-15CD-776672E349D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8ABA623-0AF1-F366-334E-08BC05E43AB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C269D06-B122-89D7-EA8E-10D9282EB1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0AC65B41-ACFE-2C72-19E0-B97B830624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87704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48F-43B3-4524-4CD8-BB91EA653A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447B88-872A-40B0-217C-62795BA4F7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015307B-7FBE-A4FE-9566-E63436EB7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6AFBE5-75E4-EFC5-DD62-EF11E6303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625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E542-5471-B0B2-DEEC-921F66F0FE0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0089FC6-56DF-F57C-57B1-A3AED371207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2C149A1C-26AA-C65F-6F22-BC721E77D3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90A353FF-0DEC-7570-DEE4-06C6F94D9B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4054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59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40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07167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829053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52795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61867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88810320"/>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35403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833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86033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96450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355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204053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15091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5430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67598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77500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78391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074393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285982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911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665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852279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964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92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29512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81739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11662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7915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1992447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23129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W4111-2025S-10-Module-II-NoSql-3</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W4111-02024F-9-Module-II(3)-</a:t>
            </a:r>
            <a:r>
              <a:rPr lang="en-US" altLang="en-US" sz="1050" b="1" dirty="0" err="1">
                <a:solidFill>
                  <a:schemeClr val="bg1"/>
                </a:solidFill>
              </a:rPr>
              <a:t>NoSql</a:t>
            </a:r>
            <a:r>
              <a:rPr lang="en-US" altLang="en-US" sz="1050" b="1" dirty="0">
                <a:solidFill>
                  <a:schemeClr val="bg1"/>
                </a:solidFill>
              </a:rPr>
              <a:t>(3)</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706166742"/>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077892"/>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 id="2147493606" r:id="rId9"/>
    <p:sldLayoutId id="2147493607" r:id="rId10"/>
    <p:sldLayoutId id="2147493608" r:id="rId11"/>
    <p:sldLayoutId id="2147493609" r:id="rId12"/>
    <p:sldLayoutId id="2147493610" r:id="rId13"/>
    <p:sldLayoutId id="21474936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W4111-2025S-08-Module-II-NoSql-1</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9250925"/>
      </p:ext>
    </p:extLst>
  </p:cSld>
  <p:clrMap bg1="lt1" tx1="dk1" bg2="lt2" tx2="dk2" accent1="accent1" accent2="accent2" accent3="accent3" accent4="accent4" accent5="accent5" accent6="accent6" hlink="hlink" folHlink="folHlink"/>
  <p:sldLayoutIdLst>
    <p:sldLayoutId id="2147493613" r:id="rId1"/>
    <p:sldLayoutId id="2147493614" r:id="rId2"/>
    <p:sldLayoutId id="2147493615" r:id="rId3"/>
    <p:sldLayoutId id="2147493616" r:id="rId4"/>
    <p:sldLayoutId id="2147493617" r:id="rId5"/>
    <p:sldLayoutId id="2147493618" r:id="rId6"/>
    <p:sldLayoutId id="214749361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24.emf"/><Relationship Id="rId4" Type="http://schemas.openxmlformats.org/officeDocument/2006/relationships/image" Target="../media/image23.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25.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tiff"/></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(3), NoSQL (3)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9EACE-A6DC-C0CB-44FA-A5D36A488942}"/>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5F64AB0-0CEA-6E28-E063-400312AF8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6B32FAD-AD9B-12B8-D743-F2FACDB15C2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6ED95A10-D410-74F2-42AA-5D452280C4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8B0D1E8-41E3-7A62-865B-F590BC158A1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Overview</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11CE2A10-0CF4-1974-E88D-971275192D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150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B778D-CDAB-9C08-6199-9F3E3FF1FA6A}"/>
              </a:ext>
            </a:extLst>
          </p:cNvPr>
          <p:cNvSpPr>
            <a:spLocks noGrp="1"/>
          </p:cNvSpPr>
          <p:nvPr>
            <p:ph type="title"/>
          </p:nvPr>
        </p:nvSpPr>
        <p:spPr/>
        <p:txBody>
          <a:bodyPr/>
          <a:lstStyle/>
          <a:p>
            <a:r>
              <a:rPr lang="en-US" dirty="0"/>
              <a:t>Query Processing</a:t>
            </a:r>
          </a:p>
        </p:txBody>
      </p:sp>
      <p:pic>
        <p:nvPicPr>
          <p:cNvPr id="4" name="Picture 11">
            <a:extLst>
              <a:ext uri="{FF2B5EF4-FFF2-40B4-BE49-F238E27FC236}">
                <a16:creationId xmlns:a16="http://schemas.microsoft.com/office/drawing/2014/main" id="{924A7746-830B-2263-2CF0-EF5D2D5F8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49" y="525235"/>
            <a:ext cx="2895600" cy="17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0946A29-BCC5-C7DE-5A7D-F3DCB6ECC4E7}"/>
              </a:ext>
            </a:extLst>
          </p:cNvPr>
          <p:cNvPicPr>
            <a:picLocks noChangeAspect="1"/>
          </p:cNvPicPr>
          <p:nvPr/>
        </p:nvPicPr>
        <p:blipFill>
          <a:blip r:embed="rId3"/>
          <a:stretch>
            <a:fillRect/>
          </a:stretch>
        </p:blipFill>
        <p:spPr>
          <a:xfrm>
            <a:off x="4267200" y="586165"/>
            <a:ext cx="3861987" cy="1295400"/>
          </a:xfrm>
          <a:prstGeom prst="rect">
            <a:avLst/>
          </a:prstGeom>
        </p:spPr>
      </p:pic>
      <p:pic>
        <p:nvPicPr>
          <p:cNvPr id="6" name="Picture 5">
            <a:extLst>
              <a:ext uri="{FF2B5EF4-FFF2-40B4-BE49-F238E27FC236}">
                <a16:creationId xmlns:a16="http://schemas.microsoft.com/office/drawing/2014/main" id="{4355BFB7-94B8-0209-0A5D-DD362648A115}"/>
              </a:ext>
            </a:extLst>
          </p:cNvPr>
          <p:cNvPicPr>
            <a:picLocks noChangeAspect="1"/>
          </p:cNvPicPr>
          <p:nvPr/>
        </p:nvPicPr>
        <p:blipFill>
          <a:blip r:embed="rId4"/>
          <a:stretch>
            <a:fillRect/>
          </a:stretch>
        </p:blipFill>
        <p:spPr>
          <a:xfrm>
            <a:off x="197749" y="2345037"/>
            <a:ext cx="2575898" cy="2207913"/>
          </a:xfrm>
          <a:prstGeom prst="rect">
            <a:avLst/>
          </a:prstGeom>
        </p:spPr>
      </p:pic>
      <p:pic>
        <p:nvPicPr>
          <p:cNvPr id="1026" name="Picture 2">
            <a:extLst>
              <a:ext uri="{FF2B5EF4-FFF2-40B4-BE49-F238E27FC236}">
                <a16:creationId xmlns:a16="http://schemas.microsoft.com/office/drawing/2014/main" id="{0ECF309E-C087-ADCA-104E-716379378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455" y="2230388"/>
            <a:ext cx="5257800" cy="2437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65C5A09-7EF2-76B5-8E2F-8CA278076EA6}"/>
              </a:ext>
            </a:extLst>
          </p:cNvPr>
          <p:cNvCxnSpPr>
            <a:endCxn id="5" idx="1"/>
          </p:cNvCxnSpPr>
          <p:nvPr/>
        </p:nvCxnSpPr>
        <p:spPr>
          <a:xfrm>
            <a:off x="3093349" y="1233865"/>
            <a:ext cx="1173851" cy="0"/>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E0C8711-853B-1A31-29AC-4E4C14E032A1}"/>
              </a:ext>
            </a:extLst>
          </p:cNvPr>
          <p:cNvCxnSpPr>
            <a:cxnSpLocks/>
          </p:cNvCxnSpPr>
          <p:nvPr/>
        </p:nvCxnSpPr>
        <p:spPr>
          <a:xfrm flipH="1">
            <a:off x="2819400" y="1941039"/>
            <a:ext cx="1447800" cy="1087911"/>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DE6F077-871C-71AB-639E-26B758F547C5}"/>
              </a:ext>
            </a:extLst>
          </p:cNvPr>
          <p:cNvCxnSpPr>
            <a:cxnSpLocks/>
          </p:cNvCxnSpPr>
          <p:nvPr/>
        </p:nvCxnSpPr>
        <p:spPr>
          <a:xfrm>
            <a:off x="2819400" y="3448992"/>
            <a:ext cx="1276351" cy="59842"/>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31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3DA03-D2C5-49B2-420C-131545F9E26B}"/>
              </a:ext>
            </a:extLst>
          </p:cNvPr>
          <p:cNvSpPr>
            <a:spLocks noGrp="1"/>
          </p:cNvSpPr>
          <p:nvPr>
            <p:ph type="title"/>
          </p:nvPr>
        </p:nvSpPr>
        <p:spPr/>
        <p:txBody>
          <a:bodyPr/>
          <a:lstStyle/>
          <a:p>
            <a:r>
              <a:rPr lang="en-US" dirty="0"/>
              <a:t>EXPLAIN Example</a:t>
            </a:r>
          </a:p>
        </p:txBody>
      </p:sp>
      <p:pic>
        <p:nvPicPr>
          <p:cNvPr id="6" name="Picture 5">
            <a:extLst>
              <a:ext uri="{FF2B5EF4-FFF2-40B4-BE49-F238E27FC236}">
                <a16:creationId xmlns:a16="http://schemas.microsoft.com/office/drawing/2014/main" id="{3FFFCBCC-38AF-4480-4982-972C4C2C29F1}"/>
              </a:ext>
            </a:extLst>
          </p:cNvPr>
          <p:cNvPicPr>
            <a:picLocks noChangeAspect="1"/>
          </p:cNvPicPr>
          <p:nvPr/>
        </p:nvPicPr>
        <p:blipFill>
          <a:blip r:embed="rId2"/>
          <a:stretch>
            <a:fillRect/>
          </a:stretch>
        </p:blipFill>
        <p:spPr>
          <a:xfrm>
            <a:off x="161968" y="511092"/>
            <a:ext cx="5791200" cy="2959100"/>
          </a:xfrm>
          <a:prstGeom prst="rect">
            <a:avLst/>
          </a:prstGeom>
        </p:spPr>
      </p:pic>
      <p:pic>
        <p:nvPicPr>
          <p:cNvPr id="7" name="Picture 6">
            <a:extLst>
              <a:ext uri="{FF2B5EF4-FFF2-40B4-BE49-F238E27FC236}">
                <a16:creationId xmlns:a16="http://schemas.microsoft.com/office/drawing/2014/main" id="{3A15BFE1-891A-B3C0-7CE8-896F978C0272}"/>
              </a:ext>
            </a:extLst>
          </p:cNvPr>
          <p:cNvPicPr>
            <a:picLocks noChangeAspect="1"/>
          </p:cNvPicPr>
          <p:nvPr/>
        </p:nvPicPr>
        <p:blipFill>
          <a:blip r:embed="rId3"/>
          <a:stretch>
            <a:fillRect/>
          </a:stretch>
        </p:blipFill>
        <p:spPr>
          <a:xfrm>
            <a:off x="3713212" y="1428750"/>
            <a:ext cx="5155804" cy="3136900"/>
          </a:xfrm>
          <a:prstGeom prst="rect">
            <a:avLst/>
          </a:prstGeom>
        </p:spPr>
      </p:pic>
    </p:spTree>
    <p:extLst>
      <p:ext uri="{BB962C8B-B14F-4D97-AF65-F5344CB8AC3E}">
        <p14:creationId xmlns:p14="http://schemas.microsoft.com/office/powerpoint/2010/main" val="382542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3D3E-4A91-40A9-CD97-21772722884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574C7D2-232B-D909-611A-E5D1715B1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CC11EB-2D19-6DF2-5BAB-1B504944662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BF1B22B-4F14-8594-5054-2BFF73DB2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3285AA3-3C57-DC5D-6FE2-17B700135CF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Cost</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72827C26-8D70-3971-6B49-DF15BA5C165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170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3196850" y="819150"/>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2749CEBA-C1A6-9857-6AA2-ACB9A04F1C65}"/>
              </a:ext>
            </a:extLst>
          </p:cNvPr>
          <p:cNvSpPr txBox="1"/>
          <p:nvPr/>
        </p:nvSpPr>
        <p:spPr>
          <a:xfrm>
            <a:off x="76200" y="2038350"/>
            <a:ext cx="302839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 ask a query cost estimation</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question on a HW or exam,</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only need to estimate the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number of block transfers.</a:t>
            </a:r>
          </a:p>
        </p:txBody>
      </p:sp>
    </p:spTree>
    <p:extLst>
      <p:ext uri="{BB962C8B-B14F-4D97-AF65-F5344CB8AC3E}">
        <p14:creationId xmlns:p14="http://schemas.microsoft.com/office/powerpoint/2010/main" val="87082772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cSld>
  <p:clrMapOvr>
    <a:masterClrMapping/>
  </p:clrMapOvr>
  <p:transition advTm="747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F9F3-1D8B-FE84-7D5F-5C24B12A8549}"/>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A10E356-9F9D-E1EE-0C99-0C070B487F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67F225F8-2CCC-903A-D52D-2782A39160C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2F0DEBD-6CEE-CBFD-6F72-DB76D935A7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EF29EE7-37B2-C21A-B55A-B31970D00804}"/>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Algorithm Selection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C743B0C9-488D-250C-495A-6F6E8C0C3CE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22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0287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a:t>
            </a:r>
            <a:r>
              <a:rPr lang="en-US" altLang="en-US" dirty="0">
                <a:solidFill>
                  <a:srgbClr val="FF0000"/>
                </a:solidFill>
                <a:ea typeface="MS PGothic" panose="020B0600070205080204" pitchFamily="34" charset="-128"/>
              </a:rPr>
              <a:t>1 seek</a:t>
            </a:r>
            <a:endParaRPr lang="en-US" altLang="en-US" i="1" dirty="0">
              <a:solidFill>
                <a:srgbClr val="FF0000"/>
              </a:solidFill>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
        <p:nvSpPr>
          <p:cNvPr id="2" name="TextBox 1">
            <a:extLst>
              <a:ext uri="{FF2B5EF4-FFF2-40B4-BE49-F238E27FC236}">
                <a16:creationId xmlns:a16="http://schemas.microsoft.com/office/drawing/2014/main" id="{DC3E2D9E-E968-E210-8C9E-2E020F91FBD0}"/>
              </a:ext>
            </a:extLst>
          </p:cNvPr>
          <p:cNvSpPr txBox="1"/>
          <p:nvPr/>
        </p:nvSpPr>
        <p:spPr>
          <a:xfrm>
            <a:off x="53455" y="1428750"/>
            <a:ext cx="1886286" cy="1477328"/>
          </a:xfrm>
          <a:prstGeom prst="rect">
            <a:avLst/>
          </a:prstGeom>
          <a:noFill/>
        </p:spPr>
        <p:txBody>
          <a:bodyPr wrap="none" rtlCol="0">
            <a:spAutoFit/>
          </a:bodyPr>
          <a:lstStyle/>
          <a:p>
            <a:r>
              <a:rPr lang="en-US" dirty="0">
                <a:solidFill>
                  <a:srgbClr val="FF0000"/>
                </a:solidFill>
              </a:rPr>
              <a:t>This seems to</a:t>
            </a:r>
            <a:br>
              <a:rPr lang="en-US" dirty="0">
                <a:solidFill>
                  <a:srgbClr val="FF0000"/>
                </a:solidFill>
              </a:rPr>
            </a:br>
            <a:r>
              <a:rPr lang="en-US" dirty="0">
                <a:solidFill>
                  <a:srgbClr val="FF0000"/>
                </a:solidFill>
              </a:rPr>
              <a:t>assume that</a:t>
            </a:r>
            <a:br>
              <a:rPr lang="en-US" dirty="0">
                <a:solidFill>
                  <a:srgbClr val="FF0000"/>
                </a:solidFill>
              </a:rPr>
            </a:br>
            <a:r>
              <a:rPr lang="en-US" dirty="0">
                <a:solidFill>
                  <a:srgbClr val="FF0000"/>
                </a:solidFill>
              </a:rPr>
              <a:t>all blocks for the</a:t>
            </a:r>
            <a:br>
              <a:rPr lang="en-US" dirty="0">
                <a:solidFill>
                  <a:srgbClr val="FF0000"/>
                </a:solidFill>
              </a:rPr>
            </a:br>
            <a:r>
              <a:rPr lang="en-US" dirty="0">
                <a:solidFill>
                  <a:srgbClr val="FF0000"/>
                </a:solidFill>
              </a:rPr>
              <a:t>relation are on</a:t>
            </a:r>
            <a:br>
              <a:rPr lang="en-US" dirty="0">
                <a:solidFill>
                  <a:srgbClr val="FF0000"/>
                </a:solidFill>
              </a:rPr>
            </a:br>
            <a:r>
              <a:rPr lang="en-US" dirty="0">
                <a:solidFill>
                  <a:srgbClr val="FF0000"/>
                </a:solidFill>
              </a:rPr>
              <a:t>the same cylinder.</a:t>
            </a:r>
          </a:p>
        </p:txBody>
      </p:sp>
    </p:spTree>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A555-5D12-56D5-D6F7-99768EF9B01D}"/>
            </a:ext>
          </a:extLst>
        </p:cNvPr>
        <p:cNvGrpSpPr/>
        <p:nvPr/>
      </p:nvGrpSpPr>
      <p:grpSpPr>
        <a:xfrm>
          <a:off x="0" y="0"/>
          <a:ext cx="0" cy="0"/>
          <a:chOff x="0" y="0"/>
          <a:chExt cx="0" cy="0"/>
        </a:xfrm>
      </p:grpSpPr>
      <p:sp>
        <p:nvSpPr>
          <p:cNvPr id="316418" name="Rectangle 2">
            <a:extLst>
              <a:ext uri="{FF2B5EF4-FFF2-40B4-BE49-F238E27FC236}">
                <a16:creationId xmlns:a16="http://schemas.microsoft.com/office/drawing/2014/main" id="{3025956A-8951-2BEE-6CB9-6C00A96BAA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B745B377-30F6-606E-190C-FBB1C2210DB5}"/>
              </a:ext>
            </a:extLst>
          </p:cNvPr>
          <p:cNvSpPr>
            <a:spLocks noGrp="1" noChangeArrowheads="1"/>
          </p:cNvSpPr>
          <p:nvPr>
            <p:ph idx="1"/>
          </p:nvPr>
        </p:nvSpPr>
        <p:spPr>
          <a:xfrm>
            <a:off x="1768876" y="871993"/>
            <a:ext cx="5712781" cy="2674317"/>
          </a:xfrm>
          <a:ln>
            <a:noFill/>
          </a:ln>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solidFill>
                  <a:srgbClr val="0070C0"/>
                </a:solidFill>
                <a:ea typeface="MS PGothic" panose="020B0600070205080204" pitchFamily="34" charset="-128"/>
              </a:rPr>
              <a:t>Cost</a:t>
            </a:r>
            <a:r>
              <a:rPr lang="en-US" altLang="en-US" dirty="0">
                <a:solidFill>
                  <a:srgbClr val="0070C0"/>
                </a:solidFill>
                <a:ea typeface="MS PGothic" panose="020B0600070205080204" pitchFamily="34" charset="-128"/>
              </a:rPr>
              <a:t> = (</a:t>
            </a:r>
            <a:r>
              <a:rPr lang="en-US" altLang="en-US" i="1" dirty="0">
                <a:solidFill>
                  <a:srgbClr val="0070C0"/>
                </a:solidFill>
                <a:ea typeface="MS PGothic" panose="020B0600070205080204" pitchFamily="34" charset="-128"/>
              </a:rPr>
              <a:t>h</a:t>
            </a:r>
            <a:r>
              <a:rPr lang="en-US" altLang="en-US" i="1" baseline="-25000" dirty="0">
                <a:solidFill>
                  <a:srgbClr val="0070C0"/>
                </a:solidFill>
                <a:ea typeface="MS PGothic" panose="020B0600070205080204" pitchFamily="34" charset="-128"/>
              </a:rPr>
              <a:t>i</a:t>
            </a:r>
            <a:r>
              <a:rPr lang="en-US" altLang="en-US" i="1" dirty="0">
                <a:solidFill>
                  <a:srgbClr val="0070C0"/>
                </a:solidFill>
                <a:ea typeface="MS PGothic" panose="020B0600070205080204" pitchFamily="34" charset="-128"/>
              </a:rPr>
              <a:t> </a:t>
            </a:r>
            <a:r>
              <a:rPr lang="en-US" altLang="en-US" dirty="0">
                <a:solidFill>
                  <a:srgbClr val="0070C0"/>
                </a:solidFill>
                <a:ea typeface="MS PGothic" panose="020B0600070205080204" pitchFamily="34" charset="-128"/>
              </a:rPr>
              <a:t>+ 1) * </a:t>
            </a:r>
            <a:r>
              <a:rPr lang="en-US" altLang="en-US" dirty="0">
                <a:solidFill>
                  <a:srgbClr val="0070C0"/>
                </a:solidFill>
                <a:ea typeface="MS PGothic" panose="020B0600070205080204" pitchFamily="34" charset="-128"/>
                <a:sym typeface="Symbol" panose="05050102010706020507" pitchFamily="18" charset="2"/>
              </a:rPr>
              <a:t>(</a:t>
            </a:r>
            <a:r>
              <a:rPr lang="en-US" altLang="en-US" i="1" dirty="0" err="1">
                <a:solidFill>
                  <a:srgbClr val="0070C0"/>
                </a:solidFill>
                <a:ea typeface="MS PGothic" panose="020B0600070205080204" pitchFamily="34" charset="-128"/>
                <a:sym typeface="Symbol" panose="05050102010706020507" pitchFamily="18" charset="2"/>
              </a:rPr>
              <a:t>t</a:t>
            </a:r>
            <a:r>
              <a:rPr lang="en-US" altLang="en-US" i="1" baseline="-25000" dirty="0" err="1">
                <a:solidFill>
                  <a:srgbClr val="0070C0"/>
                </a:solidFill>
                <a:ea typeface="MS PGothic" panose="020B0600070205080204" pitchFamily="34" charset="-128"/>
                <a:sym typeface="Symbol" panose="05050102010706020507" pitchFamily="18" charset="2"/>
              </a:rPr>
              <a:t>T</a:t>
            </a:r>
            <a:r>
              <a:rPr lang="en-US" altLang="en-US" dirty="0">
                <a:solidFill>
                  <a:srgbClr val="0070C0"/>
                </a:solidFill>
                <a:ea typeface="MS PGothic" panose="020B0600070205080204" pitchFamily="34" charset="-128"/>
                <a:sym typeface="Symbol" panose="05050102010706020507" pitchFamily="18" charset="2"/>
              </a:rPr>
              <a:t> + </a:t>
            </a:r>
            <a:r>
              <a:rPr lang="en-US" altLang="en-US" i="1" dirty="0" err="1">
                <a:solidFill>
                  <a:srgbClr val="0070C0"/>
                </a:solidFill>
                <a:ea typeface="MS PGothic" panose="020B0600070205080204" pitchFamily="34" charset="-128"/>
                <a:sym typeface="Symbol" panose="05050102010706020507" pitchFamily="18" charset="2"/>
              </a:rPr>
              <a:t>t</a:t>
            </a:r>
            <a:r>
              <a:rPr lang="en-US" altLang="en-US" i="1" baseline="-25000" dirty="0" err="1">
                <a:solidFill>
                  <a:srgbClr val="0070C0"/>
                </a:solidFill>
                <a:ea typeface="MS PGothic" panose="020B0600070205080204" pitchFamily="34" charset="-128"/>
                <a:sym typeface="Symbol" panose="05050102010706020507" pitchFamily="18" charset="2"/>
              </a:rPr>
              <a:t>S</a:t>
            </a:r>
            <a:r>
              <a:rPr lang="en-US" altLang="en-US" dirty="0">
                <a:solidFill>
                  <a:srgbClr val="0070C0"/>
                </a:solidFill>
                <a:ea typeface="MS PGothic" panose="020B0600070205080204" pitchFamily="34" charset="-128"/>
                <a:sym typeface="Symbol" panose="05050102010706020507" pitchFamily="18" charset="2"/>
              </a:rPr>
              <a:t>)</a:t>
            </a:r>
            <a:endParaRPr lang="en-US" altLang="en-US" dirty="0">
              <a:solidFill>
                <a:srgbClr val="0070C0"/>
              </a:solidFill>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solidFill>
                  <a:srgbClr val="00B050"/>
                </a:solidFill>
                <a:ea typeface="MS PGothic" panose="020B0600070205080204" pitchFamily="34" charset="-128"/>
              </a:rPr>
              <a:t>Cost</a:t>
            </a:r>
            <a:r>
              <a:rPr lang="en-US" altLang="en-US" dirty="0">
                <a:solidFill>
                  <a:srgbClr val="00B050"/>
                </a:solidFill>
                <a:ea typeface="MS PGothic" panose="020B0600070205080204" pitchFamily="34" charset="-128"/>
              </a:rPr>
              <a:t> = </a:t>
            </a:r>
            <a:r>
              <a:rPr lang="en-US" altLang="en-US" i="1" dirty="0">
                <a:solidFill>
                  <a:srgbClr val="00B050"/>
                </a:solidFill>
                <a:ea typeface="MS PGothic" panose="020B0600070205080204" pitchFamily="34" charset="-128"/>
              </a:rPr>
              <a:t>h</a:t>
            </a:r>
            <a:r>
              <a:rPr lang="en-US" altLang="en-US" i="1" baseline="-25000" dirty="0">
                <a:solidFill>
                  <a:srgbClr val="00B050"/>
                </a:solidFill>
                <a:ea typeface="MS PGothic" panose="020B0600070205080204" pitchFamily="34" charset="-128"/>
              </a:rPr>
              <a:t>i</a:t>
            </a:r>
            <a:r>
              <a:rPr lang="en-US" altLang="en-US" i="1" dirty="0">
                <a:solidFill>
                  <a:srgbClr val="00B050"/>
                </a:solidFill>
                <a:ea typeface="MS PGothic" panose="020B0600070205080204" pitchFamily="34" charset="-128"/>
              </a:rPr>
              <a:t> * </a:t>
            </a:r>
            <a:r>
              <a:rPr lang="en-US" altLang="en-US" dirty="0">
                <a:solidFill>
                  <a:srgbClr val="00B050"/>
                </a:solidFill>
                <a:ea typeface="MS PGothic" panose="020B0600070205080204" pitchFamily="34" charset="-128"/>
                <a:sym typeface="Symbol" panose="05050102010706020507" pitchFamily="18" charset="2"/>
              </a:rPr>
              <a:t>(</a:t>
            </a:r>
            <a:r>
              <a:rPr lang="en-US" altLang="en-US" i="1" dirty="0" err="1">
                <a:solidFill>
                  <a:srgbClr val="00B050"/>
                </a:solidFill>
                <a:ea typeface="MS PGothic" panose="020B0600070205080204" pitchFamily="34" charset="-128"/>
                <a:sym typeface="Symbol" panose="05050102010706020507" pitchFamily="18" charset="2"/>
              </a:rPr>
              <a:t>t</a:t>
            </a:r>
            <a:r>
              <a:rPr lang="en-US" altLang="en-US" i="1" baseline="-25000" dirty="0" err="1">
                <a:solidFill>
                  <a:srgbClr val="00B050"/>
                </a:solidFill>
                <a:ea typeface="MS PGothic" panose="020B0600070205080204" pitchFamily="34" charset="-128"/>
                <a:sym typeface="Symbol" panose="05050102010706020507" pitchFamily="18" charset="2"/>
              </a:rPr>
              <a:t>T</a:t>
            </a:r>
            <a:r>
              <a:rPr lang="en-US" altLang="en-US" dirty="0">
                <a:solidFill>
                  <a:srgbClr val="00B050"/>
                </a:solidFill>
                <a:ea typeface="MS PGothic" panose="020B0600070205080204" pitchFamily="34" charset="-128"/>
                <a:sym typeface="Symbol" panose="05050102010706020507" pitchFamily="18" charset="2"/>
              </a:rPr>
              <a:t> + </a:t>
            </a:r>
            <a:r>
              <a:rPr lang="en-US" altLang="en-US" i="1" dirty="0" err="1">
                <a:solidFill>
                  <a:srgbClr val="00B050"/>
                </a:solidFill>
                <a:ea typeface="MS PGothic" panose="020B0600070205080204" pitchFamily="34" charset="-128"/>
                <a:sym typeface="Symbol" panose="05050102010706020507" pitchFamily="18" charset="2"/>
              </a:rPr>
              <a:t>t</a:t>
            </a:r>
            <a:r>
              <a:rPr lang="en-US" altLang="en-US" i="1" baseline="-25000" dirty="0" err="1">
                <a:solidFill>
                  <a:srgbClr val="00B050"/>
                </a:solidFill>
                <a:ea typeface="MS PGothic" panose="020B0600070205080204" pitchFamily="34" charset="-128"/>
                <a:sym typeface="Symbol" panose="05050102010706020507" pitchFamily="18" charset="2"/>
              </a:rPr>
              <a:t>S</a:t>
            </a:r>
            <a:r>
              <a:rPr lang="en-US" altLang="en-US" dirty="0">
                <a:solidFill>
                  <a:srgbClr val="00B050"/>
                </a:solidFill>
                <a:ea typeface="MS PGothic" panose="020B0600070205080204" pitchFamily="34" charset="-128"/>
                <a:sym typeface="Symbol" panose="05050102010706020507" pitchFamily="18" charset="2"/>
              </a:rPr>
              <a:t>)</a:t>
            </a:r>
            <a:r>
              <a:rPr lang="en-US" altLang="en-US" i="1" dirty="0">
                <a:solidFill>
                  <a:srgbClr val="00B050"/>
                </a:solidFill>
                <a:ea typeface="MS PGothic" panose="020B0600070205080204" pitchFamily="34" charset="-128"/>
              </a:rPr>
              <a:t> </a:t>
            </a:r>
            <a:r>
              <a:rPr lang="en-US" altLang="en-US" dirty="0">
                <a:solidFill>
                  <a:srgbClr val="00B050"/>
                </a:solidFill>
                <a:ea typeface="MS PGothic" panose="020B0600070205080204" pitchFamily="34" charset="-128"/>
              </a:rPr>
              <a:t>+ </a:t>
            </a:r>
            <a:r>
              <a:rPr lang="en-US" altLang="en-US" i="1" dirty="0" err="1">
                <a:solidFill>
                  <a:srgbClr val="00B050"/>
                </a:solidFill>
                <a:ea typeface="MS PGothic" panose="020B0600070205080204" pitchFamily="34" charset="-128"/>
              </a:rPr>
              <a:t>t</a:t>
            </a:r>
            <a:r>
              <a:rPr lang="en-US" altLang="en-US" i="1" baseline="-25000" dirty="0" err="1">
                <a:solidFill>
                  <a:srgbClr val="00B050"/>
                </a:solidFill>
                <a:ea typeface="MS PGothic" panose="020B0600070205080204" pitchFamily="34" charset="-128"/>
              </a:rPr>
              <a:t>S</a:t>
            </a:r>
            <a:r>
              <a:rPr lang="en-US" altLang="en-US" dirty="0">
                <a:solidFill>
                  <a:srgbClr val="00B050"/>
                </a:solidFill>
                <a:ea typeface="MS PGothic" panose="020B0600070205080204" pitchFamily="34" charset="-128"/>
              </a:rPr>
              <a:t> + </a:t>
            </a:r>
            <a:r>
              <a:rPr lang="en-US" altLang="en-US" i="1" dirty="0" err="1">
                <a:solidFill>
                  <a:srgbClr val="00B050"/>
                </a:solidFill>
                <a:ea typeface="MS PGothic" panose="020B0600070205080204" pitchFamily="34" charset="-128"/>
              </a:rPr>
              <a:t>t</a:t>
            </a:r>
            <a:r>
              <a:rPr lang="en-US" altLang="en-US" i="1" baseline="-25000" dirty="0" err="1">
                <a:solidFill>
                  <a:srgbClr val="00B050"/>
                </a:solidFill>
                <a:ea typeface="MS PGothic" panose="020B0600070205080204" pitchFamily="34" charset="-128"/>
              </a:rPr>
              <a:t>T</a:t>
            </a:r>
            <a:r>
              <a:rPr lang="en-US" altLang="en-US" dirty="0">
                <a:solidFill>
                  <a:srgbClr val="00B050"/>
                </a:solidFill>
                <a:ea typeface="MS PGothic" panose="020B0600070205080204" pitchFamily="34" charset="-128"/>
              </a:rPr>
              <a:t> * b</a:t>
            </a:r>
            <a:endParaRPr lang="en-US" altLang="en-US" i="1" dirty="0">
              <a:solidFill>
                <a:srgbClr val="00B050"/>
              </a:solidFill>
              <a:ea typeface="MS PGothic" panose="020B0600070205080204" pitchFamily="34" charset="-128"/>
            </a:endParaRPr>
          </a:p>
        </p:txBody>
      </p:sp>
      <p:pic>
        <p:nvPicPr>
          <p:cNvPr id="1026" name="Picture 2" descr="Responding Graciously to 8 Baffling Cultural Differences - International  Friendships, Inc (IFI)">
            <a:extLst>
              <a:ext uri="{FF2B5EF4-FFF2-40B4-BE49-F238E27FC236}">
                <a16:creationId xmlns:a16="http://schemas.microsoft.com/office/drawing/2014/main" id="{FB119ECC-B173-775E-F57F-3A7410B6E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46310"/>
            <a:ext cx="1765300" cy="117295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cxnSp>
        <p:nvCxnSpPr>
          <p:cNvPr id="3" name="Elbow Connector 2">
            <a:extLst>
              <a:ext uri="{FF2B5EF4-FFF2-40B4-BE49-F238E27FC236}">
                <a16:creationId xmlns:a16="http://schemas.microsoft.com/office/drawing/2014/main" id="{B4F6D06C-8020-EB67-9ECC-72C0ECA15077}"/>
              </a:ext>
            </a:extLst>
          </p:cNvPr>
          <p:cNvCxnSpPr>
            <a:cxnSpLocks/>
          </p:cNvCxnSpPr>
          <p:nvPr/>
        </p:nvCxnSpPr>
        <p:spPr bwMode="auto">
          <a:xfrm flipV="1">
            <a:off x="457200" y="1962150"/>
            <a:ext cx="1676400" cy="1524000"/>
          </a:xfrm>
          <a:prstGeom prst="bentConnector3">
            <a:avLst>
              <a:gd name="adj1" fmla="val 1467"/>
            </a:avLst>
          </a:prstGeom>
          <a:solidFill>
            <a:schemeClr val="accent1"/>
          </a:solidFill>
          <a:ln w="28575" cap="flat" cmpd="sng" algn="ctr">
            <a:solidFill>
              <a:srgbClr val="0070C0"/>
            </a:solidFill>
            <a:prstDash val="solid"/>
            <a:round/>
            <a:headEnd type="none" w="med" len="med"/>
            <a:tailEnd type="none" w="med" len="med"/>
          </a:ln>
          <a:effectLst/>
        </p:spPr>
      </p:cxnSp>
      <p:cxnSp>
        <p:nvCxnSpPr>
          <p:cNvPr id="6" name="Elbow Connector 5">
            <a:extLst>
              <a:ext uri="{FF2B5EF4-FFF2-40B4-BE49-F238E27FC236}">
                <a16:creationId xmlns:a16="http://schemas.microsoft.com/office/drawing/2014/main" id="{1FEE2C06-56A7-D8FD-F143-BE3E33F81CAC}"/>
              </a:ext>
            </a:extLst>
          </p:cNvPr>
          <p:cNvCxnSpPr/>
          <p:nvPr/>
        </p:nvCxnSpPr>
        <p:spPr bwMode="auto">
          <a:xfrm flipV="1">
            <a:off x="1295400" y="3028950"/>
            <a:ext cx="914400" cy="457200"/>
          </a:xfrm>
          <a:prstGeom prst="bentConnector3">
            <a:avLst>
              <a:gd name="adj1" fmla="val 394"/>
            </a:avLst>
          </a:prstGeom>
          <a:solidFill>
            <a:schemeClr val="accent1"/>
          </a:solidFill>
          <a:ln w="28575" cap="flat" cmpd="sng" algn="ctr">
            <a:solidFill>
              <a:srgbClr val="00B050"/>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D3205157-94F7-4AE6-08F6-C084AB54C583}"/>
              </a:ext>
            </a:extLst>
          </p:cNvPr>
          <p:cNvSpPr txBox="1"/>
          <p:nvPr/>
        </p:nvSpPr>
        <p:spPr>
          <a:xfrm>
            <a:off x="2607076" y="3257550"/>
            <a:ext cx="607972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Replace (</a:t>
            </a:r>
            <a:r>
              <a:rPr lang="en-US" sz="1400" dirty="0" err="1">
                <a:solidFill>
                  <a:srgbClr val="FF0000"/>
                </a:solidFill>
              </a:rPr>
              <a:t>t</a:t>
            </a:r>
            <a:r>
              <a:rPr lang="en-US" sz="1400" baseline="-25000" dirty="0" err="1">
                <a:solidFill>
                  <a:srgbClr val="FF0000"/>
                </a:solidFill>
              </a:rPr>
              <a:t>T</a:t>
            </a:r>
            <a:r>
              <a:rPr lang="en-US" sz="1400" dirty="0">
                <a:solidFill>
                  <a:srgbClr val="FF0000"/>
                </a:solidFill>
              </a:rPr>
              <a:t> + </a:t>
            </a:r>
            <a:r>
              <a:rPr lang="en-US" sz="1400" dirty="0" err="1">
                <a:solidFill>
                  <a:srgbClr val="FF0000"/>
                </a:solidFill>
              </a:rPr>
              <a:t>t</a:t>
            </a:r>
            <a:r>
              <a:rPr lang="en-US" sz="1400" baseline="-25000" dirty="0" err="1">
                <a:solidFill>
                  <a:srgbClr val="FF0000"/>
                </a:solidFill>
              </a:rPr>
              <a:t>S</a:t>
            </a:r>
            <a:r>
              <a:rPr lang="en-US" sz="1400" dirty="0">
                <a:solidFill>
                  <a:srgbClr val="FF0000"/>
                </a:solidFill>
              </a:rPr>
              <a:t>) with </a:t>
            </a:r>
            <a:r>
              <a:rPr lang="en-US" sz="1400" dirty="0" err="1">
                <a:solidFill>
                  <a:srgbClr val="FF0000"/>
                </a:solidFill>
              </a:rPr>
              <a:t>t</a:t>
            </a:r>
            <a:r>
              <a:rPr lang="en-US" sz="1400" baseline="-25000" dirty="0" err="1">
                <a:solidFill>
                  <a:srgbClr val="FF0000"/>
                </a:solidFill>
              </a:rPr>
              <a:t>B</a:t>
            </a:r>
            <a:r>
              <a:rPr lang="en-US" sz="1400" dirty="0">
                <a:solidFill>
                  <a:srgbClr val="FF0000"/>
                </a:solidFill>
              </a:rPr>
              <a:t>, the time/cost for reading a block.</a:t>
            </a:r>
          </a:p>
          <a:p>
            <a:pPr marL="285750" indent="-285750">
              <a:buFont typeface="Arial" panose="020B0604020202020204" pitchFamily="34" charset="0"/>
              <a:buChar char="•"/>
            </a:pPr>
            <a:r>
              <a:rPr lang="en-US" sz="1400" dirty="0">
                <a:solidFill>
                  <a:srgbClr val="FF0000"/>
                </a:solidFill>
              </a:rPr>
              <a:t>In my way of thinking, h</a:t>
            </a:r>
            <a:r>
              <a:rPr lang="en-US" sz="1400" baseline="-25000" dirty="0">
                <a:solidFill>
                  <a:srgbClr val="FF0000"/>
                </a:solidFill>
              </a:rPr>
              <a:t>i</a:t>
            </a:r>
            <a:r>
              <a:rPr lang="en-US" sz="1400" dirty="0">
                <a:solidFill>
                  <a:srgbClr val="FF0000"/>
                </a:solidFill>
              </a:rPr>
              <a:t> is the “height” of the index tree.</a:t>
            </a:r>
          </a:p>
          <a:p>
            <a:pPr marL="285750" indent="-285750">
              <a:buFont typeface="Arial" panose="020B0604020202020204" pitchFamily="34" charset="0"/>
              <a:buChar char="•"/>
            </a:pPr>
            <a:r>
              <a:rPr lang="en-US" sz="1400" dirty="0">
                <a:solidFill>
                  <a:srgbClr val="0070C0"/>
                </a:solidFill>
              </a:rPr>
              <a:t>The cost to find the index block is h</a:t>
            </a:r>
            <a:r>
              <a:rPr lang="en-US" sz="1400" baseline="-25000" dirty="0">
                <a:solidFill>
                  <a:srgbClr val="0070C0"/>
                </a:solidFill>
              </a:rPr>
              <a:t>i</a:t>
            </a:r>
            <a:r>
              <a:rPr lang="en-US" sz="1400" dirty="0">
                <a:solidFill>
                  <a:srgbClr val="0070C0"/>
                </a:solidFill>
              </a:rPr>
              <a:t>* </a:t>
            </a:r>
            <a:r>
              <a:rPr lang="en-US" sz="1400" dirty="0" err="1">
                <a:solidFill>
                  <a:srgbClr val="0070C0"/>
                </a:solidFill>
              </a:rPr>
              <a:t>t</a:t>
            </a:r>
            <a:r>
              <a:rPr lang="en-US" sz="1400" baseline="-25000" dirty="0" err="1">
                <a:solidFill>
                  <a:srgbClr val="0070C0"/>
                </a:solidFill>
              </a:rPr>
              <a:t>B</a:t>
            </a:r>
            <a:r>
              <a:rPr lang="en-US" sz="1400" baseline="-25000" dirty="0">
                <a:solidFill>
                  <a:srgbClr val="0070C0"/>
                </a:solidFill>
              </a:rPr>
              <a:t>.</a:t>
            </a:r>
            <a:r>
              <a:rPr lang="en-US" sz="1400" dirty="0">
                <a:solidFill>
                  <a:srgbClr val="0070C0"/>
                </a:solidFill>
              </a:rPr>
              <a:t> We then read</a:t>
            </a:r>
            <a:br>
              <a:rPr lang="en-US" sz="1400" dirty="0">
                <a:solidFill>
                  <a:srgbClr val="0070C0"/>
                </a:solidFill>
              </a:rPr>
            </a:br>
            <a:r>
              <a:rPr lang="en-US" sz="1400" dirty="0">
                <a:solidFill>
                  <a:srgbClr val="0070C0"/>
                </a:solidFill>
              </a:rPr>
              <a:t>the referenced data block, which happens once because it is a key.</a:t>
            </a:r>
          </a:p>
          <a:p>
            <a:pPr marL="285750" indent="-285750">
              <a:buFont typeface="Arial" panose="020B0604020202020204" pitchFamily="34" charset="0"/>
              <a:buChar char="•"/>
            </a:pPr>
            <a:r>
              <a:rPr lang="en-US" sz="1400" dirty="0">
                <a:solidFill>
                  <a:srgbClr val="00B050"/>
                </a:solidFill>
              </a:rPr>
              <a:t>If it is a non-key, we may retrieve multiple records </a:t>
            </a:r>
            <a:r>
              <a:rPr lang="en-US" sz="1400" dirty="0">
                <a:solidFill>
                  <a:srgbClr val="00B050"/>
                </a:solidFill>
                <a:sym typeface="Wingdings" pitchFamily="2" charset="2"/>
              </a:rPr>
              <a:t> reading multiple blocks.</a:t>
            </a:r>
          </a:p>
          <a:p>
            <a:pPr marL="285750" indent="-285750">
              <a:buFont typeface="Arial" panose="020B0604020202020204" pitchFamily="34" charset="0"/>
              <a:buChar char="•"/>
            </a:pPr>
            <a:r>
              <a:rPr lang="en-US" sz="1400" dirty="0">
                <a:solidFill>
                  <a:srgbClr val="00B050"/>
                </a:solidFill>
                <a:sym typeface="Wingdings" pitchFamily="2" charset="2"/>
              </a:rPr>
              <a:t>But, clustering index on the non-key field  the data records are sorted</a:t>
            </a:r>
            <a:br>
              <a:rPr lang="en-US" sz="1400" dirty="0">
                <a:solidFill>
                  <a:srgbClr val="00B050"/>
                </a:solidFill>
                <a:sym typeface="Wingdings" pitchFamily="2" charset="2"/>
              </a:rPr>
            </a:br>
            <a:r>
              <a:rPr lang="en-US" sz="1400" dirty="0">
                <a:solidFill>
                  <a:srgbClr val="00B050"/>
                </a:solidFill>
                <a:sym typeface="Wingdings" pitchFamily="2" charset="2"/>
              </a:rPr>
              <a:t>by the non-key  records are probably on consecutive sectors on the same</a:t>
            </a:r>
            <a:br>
              <a:rPr lang="en-US" sz="1400" dirty="0">
                <a:solidFill>
                  <a:srgbClr val="00B050"/>
                </a:solidFill>
                <a:sym typeface="Wingdings" pitchFamily="2" charset="2"/>
              </a:rPr>
            </a:br>
            <a:r>
              <a:rPr lang="en-US" sz="1400" dirty="0">
                <a:solidFill>
                  <a:srgbClr val="00B050"/>
                </a:solidFill>
                <a:sym typeface="Wingdings" pitchFamily="2" charset="2"/>
              </a:rPr>
              <a:t>track  one seek and then some number of block reads.</a:t>
            </a:r>
            <a:endParaRPr lang="en-US" sz="1400" dirty="0">
              <a:solidFill>
                <a:srgbClr val="00B050"/>
              </a:solidFill>
            </a:endParaRPr>
          </a:p>
        </p:txBody>
      </p:sp>
    </p:spTree>
    <p:extLst>
      <p:ext uri="{BB962C8B-B14F-4D97-AF65-F5344CB8AC3E}">
        <p14:creationId xmlns:p14="http://schemas.microsoft.com/office/powerpoint/2010/main" val="1771881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solidFill>
                  <a:srgbClr val="FF0000"/>
                </a:solidFill>
                <a:ea typeface="MS PGothic" panose="020B0600070205080204" pitchFamily="34" charset="-128"/>
              </a:rPr>
              <a:t>Cost =  (</a:t>
            </a:r>
            <a:r>
              <a:rPr lang="en-US" altLang="en-US" i="1" dirty="0">
                <a:solidFill>
                  <a:srgbClr val="FF0000"/>
                </a:solidFill>
                <a:ea typeface="MS PGothic" panose="020B0600070205080204" pitchFamily="34" charset="-128"/>
              </a:rPr>
              <a:t>h</a:t>
            </a:r>
            <a:r>
              <a:rPr lang="en-US" altLang="en-US" i="1" baseline="-25000" dirty="0">
                <a:solidFill>
                  <a:srgbClr val="FF0000"/>
                </a:solidFill>
                <a:ea typeface="MS PGothic" panose="020B0600070205080204" pitchFamily="34" charset="-128"/>
              </a:rPr>
              <a:t>i</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rPr>
              <a:t>+ </a:t>
            </a:r>
            <a:r>
              <a:rPr lang="en-US" altLang="en-US" i="1" dirty="0">
                <a:solidFill>
                  <a:srgbClr val="FF0000"/>
                </a:solidFill>
                <a:ea typeface="MS PGothic" panose="020B0600070205080204" pitchFamily="34" charset="-128"/>
              </a:rPr>
              <a:t>n) * </a:t>
            </a:r>
            <a:r>
              <a:rPr lang="en-US" altLang="en-US" dirty="0">
                <a:solidFill>
                  <a:srgbClr val="FF0000"/>
                </a:solidFill>
                <a:ea typeface="MS PGothic" panose="020B0600070205080204" pitchFamily="34" charset="-128"/>
                <a:sym typeface="Symbol" panose="05050102010706020507" pitchFamily="18" charset="2"/>
              </a:rPr>
              <a:t>(</a:t>
            </a:r>
            <a:r>
              <a:rPr lang="en-US" altLang="en-US" i="1" dirty="0" err="1">
                <a:solidFill>
                  <a:srgbClr val="FF0000"/>
                </a:solidFill>
                <a:ea typeface="MS PGothic" panose="020B0600070205080204" pitchFamily="34" charset="-128"/>
                <a:sym typeface="Symbol" panose="05050102010706020507" pitchFamily="18" charset="2"/>
              </a:rPr>
              <a:t>t</a:t>
            </a:r>
            <a:r>
              <a:rPr lang="en-US" altLang="en-US" i="1" baseline="-25000" dirty="0" err="1">
                <a:solidFill>
                  <a:srgbClr val="FF0000"/>
                </a:solidFill>
                <a:ea typeface="MS PGothic" panose="020B0600070205080204" pitchFamily="34" charset="-128"/>
                <a:sym typeface="Symbol" panose="05050102010706020507" pitchFamily="18" charset="2"/>
              </a:rPr>
              <a:t>T</a:t>
            </a:r>
            <a:r>
              <a:rPr lang="en-US" altLang="en-US" dirty="0">
                <a:solidFill>
                  <a:srgbClr val="FF0000"/>
                </a:solidFill>
                <a:ea typeface="MS PGothic" panose="020B0600070205080204" pitchFamily="34" charset="-128"/>
                <a:sym typeface="Symbol" panose="05050102010706020507" pitchFamily="18" charset="2"/>
              </a:rPr>
              <a:t> + </a:t>
            </a:r>
            <a:r>
              <a:rPr lang="en-US" altLang="en-US" i="1" dirty="0" err="1">
                <a:solidFill>
                  <a:srgbClr val="FF0000"/>
                </a:solidFill>
                <a:ea typeface="MS PGothic" panose="020B0600070205080204" pitchFamily="34" charset="-128"/>
                <a:sym typeface="Symbol" panose="05050102010706020507" pitchFamily="18" charset="2"/>
              </a:rPr>
              <a:t>t</a:t>
            </a:r>
            <a:r>
              <a:rPr lang="en-US" altLang="en-US" i="1" baseline="-25000" dirty="0" err="1">
                <a:solidFill>
                  <a:srgbClr val="FF0000"/>
                </a:solidFill>
                <a:ea typeface="MS PGothic" panose="020B0600070205080204" pitchFamily="34" charset="-128"/>
                <a:sym typeface="Symbol" panose="05050102010706020507" pitchFamily="18" charset="2"/>
              </a:rPr>
              <a:t>S</a:t>
            </a:r>
            <a:r>
              <a:rPr lang="en-US" altLang="en-US" dirty="0">
                <a:solidFill>
                  <a:srgbClr val="FF0000"/>
                </a:solidFill>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
        <p:nvSpPr>
          <p:cNvPr id="2" name="TextBox 1">
            <a:extLst>
              <a:ext uri="{FF2B5EF4-FFF2-40B4-BE49-F238E27FC236}">
                <a16:creationId xmlns:a16="http://schemas.microsoft.com/office/drawing/2014/main" id="{5E18A2B4-604B-5A83-A6BD-83D09A23D441}"/>
              </a:ext>
            </a:extLst>
          </p:cNvPr>
          <p:cNvSpPr txBox="1"/>
          <p:nvPr/>
        </p:nvSpPr>
        <p:spPr>
          <a:xfrm>
            <a:off x="768350" y="3266574"/>
            <a:ext cx="7435946" cy="1477328"/>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FF0000"/>
                </a:solidFill>
              </a:rPr>
              <a:t>h</a:t>
            </a:r>
            <a:r>
              <a:rPr lang="en-US" sz="1800" baseline="-25000" dirty="0">
                <a:solidFill>
                  <a:srgbClr val="FF0000"/>
                </a:solidFill>
              </a:rPr>
              <a:t>i</a:t>
            </a:r>
            <a:r>
              <a:rPr lang="en-US" sz="1800" dirty="0">
                <a:solidFill>
                  <a:srgbClr val="FF0000"/>
                </a:solidFill>
              </a:rPr>
              <a:t>* </a:t>
            </a:r>
            <a:r>
              <a:rPr lang="en-US" sz="1800" dirty="0" err="1">
                <a:solidFill>
                  <a:srgbClr val="FF0000"/>
                </a:solidFill>
              </a:rPr>
              <a:t>t</a:t>
            </a:r>
            <a:r>
              <a:rPr lang="en-US" sz="1800" baseline="-25000" dirty="0" err="1">
                <a:solidFill>
                  <a:srgbClr val="FF0000"/>
                </a:solidFill>
              </a:rPr>
              <a:t>B</a:t>
            </a:r>
            <a:r>
              <a:rPr lang="en-US" baseline="-25000" dirty="0">
                <a:solidFill>
                  <a:srgbClr val="FF0000"/>
                </a:solidFill>
              </a:rPr>
              <a:t> </a:t>
            </a:r>
            <a:r>
              <a:rPr lang="en-US" dirty="0">
                <a:solidFill>
                  <a:srgbClr val="FF0000"/>
                </a:solidFill>
              </a:rPr>
              <a:t>to get the leaf node in the index.</a:t>
            </a:r>
          </a:p>
          <a:p>
            <a:pPr marL="285750" indent="-285750">
              <a:buFont typeface="Arial" panose="020B0604020202020204" pitchFamily="34" charset="0"/>
              <a:buChar char="•"/>
            </a:pPr>
            <a:r>
              <a:rPr lang="en-US" dirty="0">
                <a:solidFill>
                  <a:srgbClr val="FF0000"/>
                </a:solidFill>
              </a:rPr>
              <a:t>Each entry in the leaf node may reference a different block in the data file.</a:t>
            </a:r>
          </a:p>
          <a:p>
            <a:pPr marL="285750" indent="-285750">
              <a:buFont typeface="Arial" panose="020B0604020202020204" pitchFamily="34" charset="0"/>
              <a:buChar char="•"/>
            </a:pPr>
            <a:r>
              <a:rPr lang="en-US" dirty="0">
                <a:solidFill>
                  <a:srgbClr val="FF0000"/>
                </a:solidFill>
              </a:rPr>
              <a:t>If there are n matching records, we get</a:t>
            </a:r>
          </a:p>
          <a:p>
            <a:pPr marL="285750" indent="-285750">
              <a:buFont typeface="Arial" panose="020B0604020202020204" pitchFamily="34" charset="0"/>
              <a:buChar char="•"/>
            </a:pPr>
            <a:r>
              <a:rPr lang="en-US" sz="1800" dirty="0">
                <a:solidFill>
                  <a:srgbClr val="FF0000"/>
                </a:solidFill>
              </a:rPr>
              <a:t>(h</a:t>
            </a:r>
            <a:r>
              <a:rPr lang="en-US" sz="1800" baseline="-25000" dirty="0">
                <a:solidFill>
                  <a:srgbClr val="FF0000"/>
                </a:solidFill>
              </a:rPr>
              <a:t>i </a:t>
            </a:r>
            <a:r>
              <a:rPr lang="en-US" dirty="0">
                <a:solidFill>
                  <a:srgbClr val="FF0000"/>
                </a:solidFill>
              </a:rPr>
              <a:t>+</a:t>
            </a:r>
            <a:r>
              <a:rPr lang="en-US" sz="1800" dirty="0">
                <a:solidFill>
                  <a:srgbClr val="FF0000"/>
                </a:solidFill>
              </a:rPr>
              <a:t> n) * </a:t>
            </a:r>
            <a:r>
              <a:rPr lang="en-US" sz="1800" dirty="0" err="1">
                <a:solidFill>
                  <a:srgbClr val="FF0000"/>
                </a:solidFill>
              </a:rPr>
              <a:t>t</a:t>
            </a:r>
            <a:r>
              <a:rPr lang="en-US" sz="1800" baseline="-25000" dirty="0" err="1">
                <a:solidFill>
                  <a:srgbClr val="FF0000"/>
                </a:solidFill>
              </a:rPr>
              <a:t>B</a:t>
            </a:r>
            <a:endParaRPr lang="en-US" dirty="0">
              <a:solidFill>
                <a:srgbClr val="FF0000"/>
              </a:solidFill>
            </a:endParaRPr>
          </a:p>
          <a:p>
            <a:pPr marL="285750" indent="-285750">
              <a:buFont typeface="Arial" panose="020B0604020202020204" pitchFamily="34" charset="0"/>
              <a:buChar char="•"/>
            </a:pPr>
            <a:endParaRPr 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889A9-D968-5CFE-90E7-4E46701653D1}"/>
              </a:ext>
            </a:extLst>
          </p:cNvPr>
          <p:cNvSpPr>
            <a:spLocks noGrp="1"/>
          </p:cNvSpPr>
          <p:nvPr>
            <p:ph idx="1"/>
          </p:nvPr>
        </p:nvSpPr>
        <p:spPr/>
        <p:txBody>
          <a:bodyPr/>
          <a:lstStyle/>
          <a:p>
            <a:pPr>
              <a:spcBef>
                <a:spcPts val="0"/>
              </a:spcBef>
              <a:spcAft>
                <a:spcPts val="200"/>
              </a:spcAft>
            </a:pPr>
            <a:r>
              <a:rPr lang="en-US" sz="1600" dirty="0"/>
              <a:t>Course update</a:t>
            </a:r>
          </a:p>
          <a:p>
            <a:pPr lvl="1">
              <a:spcBef>
                <a:spcPts val="0"/>
              </a:spcBef>
              <a:spcAft>
                <a:spcPts val="200"/>
              </a:spcAft>
            </a:pPr>
            <a:r>
              <a:rPr lang="en-US" sz="1400" dirty="0"/>
              <a:t>Homework schedule</a:t>
            </a:r>
          </a:p>
          <a:p>
            <a:pPr lvl="1">
              <a:spcBef>
                <a:spcPts val="0"/>
              </a:spcBef>
              <a:spcAft>
                <a:spcPts val="200"/>
              </a:spcAft>
            </a:pPr>
            <a:r>
              <a:rPr lang="en-US" sz="1400" dirty="0"/>
              <a:t>Final exam information</a:t>
            </a:r>
          </a:p>
          <a:p>
            <a:pPr>
              <a:spcBef>
                <a:spcPts val="0"/>
              </a:spcBef>
              <a:spcAft>
                <a:spcPts val="200"/>
              </a:spcAft>
            </a:pPr>
            <a:r>
              <a:rPr lang="en-US" sz="1600" dirty="0"/>
              <a:t>Module II – DBMS architecture and implementation</a:t>
            </a:r>
          </a:p>
          <a:p>
            <a:pPr lvl="1">
              <a:spcBef>
                <a:spcPts val="0"/>
              </a:spcBef>
              <a:spcAft>
                <a:spcPts val="200"/>
              </a:spcAft>
            </a:pPr>
            <a:r>
              <a:rPr lang="en-US" sz="1400" dirty="0"/>
              <a:t>DBMS architecture and implementation reminder</a:t>
            </a:r>
          </a:p>
          <a:p>
            <a:pPr lvl="1">
              <a:spcBef>
                <a:spcPts val="0"/>
              </a:spcBef>
              <a:spcAft>
                <a:spcPts val="200"/>
              </a:spcAft>
            </a:pPr>
            <a:r>
              <a:rPr lang="en-US" sz="1400" dirty="0"/>
              <a:t>Query processing</a:t>
            </a:r>
          </a:p>
          <a:p>
            <a:pPr lvl="2">
              <a:spcBef>
                <a:spcPts val="0"/>
              </a:spcBef>
              <a:spcAft>
                <a:spcPts val="200"/>
              </a:spcAft>
            </a:pPr>
            <a:r>
              <a:rPr lang="en-US" sz="1200" dirty="0"/>
              <a:t>Overview</a:t>
            </a:r>
          </a:p>
          <a:p>
            <a:pPr lvl="2">
              <a:spcBef>
                <a:spcPts val="0"/>
              </a:spcBef>
              <a:spcAft>
                <a:spcPts val="200"/>
              </a:spcAft>
            </a:pPr>
            <a:r>
              <a:rPr lang="en-US" sz="1200" dirty="0"/>
              <a:t>Query cost</a:t>
            </a:r>
          </a:p>
          <a:p>
            <a:pPr lvl="2">
              <a:spcBef>
                <a:spcPts val="0"/>
              </a:spcBef>
              <a:spcAft>
                <a:spcPts val="200"/>
              </a:spcAft>
            </a:pPr>
            <a:r>
              <a:rPr lang="en-US" sz="1200" dirty="0"/>
              <a:t>Algorithms for SELECT</a:t>
            </a:r>
          </a:p>
          <a:p>
            <a:pPr lvl="2">
              <a:spcBef>
                <a:spcPts val="0"/>
              </a:spcBef>
              <a:spcAft>
                <a:spcPts val="200"/>
              </a:spcAft>
            </a:pPr>
            <a:r>
              <a:rPr lang="en-US" sz="1200" dirty="0"/>
              <a:t>Algorithms for JOIN</a:t>
            </a:r>
          </a:p>
          <a:p>
            <a:pPr lvl="2">
              <a:spcBef>
                <a:spcPts val="0"/>
              </a:spcBef>
              <a:spcAft>
                <a:spcPts val="200"/>
              </a:spcAft>
            </a:pPr>
            <a:r>
              <a:rPr lang="en-US" sz="1200" dirty="0"/>
              <a:t>Other operations</a:t>
            </a:r>
          </a:p>
          <a:p>
            <a:pPr lvl="2">
              <a:spcBef>
                <a:spcPts val="0"/>
              </a:spcBef>
              <a:spcAft>
                <a:spcPts val="200"/>
              </a:spcAft>
            </a:pPr>
            <a:r>
              <a:rPr lang="en-US" sz="1200" dirty="0"/>
              <a:t>Evaluation</a:t>
            </a:r>
          </a:p>
          <a:p>
            <a:pPr>
              <a:spcBef>
                <a:spcPts val="0"/>
              </a:spcBef>
              <a:spcAft>
                <a:spcPts val="200"/>
              </a:spcAft>
            </a:pPr>
            <a:r>
              <a:rPr lang="en-US" sz="1600" dirty="0"/>
              <a:t>NoSQL</a:t>
            </a:r>
          </a:p>
          <a:p>
            <a:pPr lvl="1">
              <a:spcBef>
                <a:spcPts val="0"/>
              </a:spcBef>
              <a:spcAft>
                <a:spcPts val="200"/>
              </a:spcAft>
            </a:pPr>
            <a:r>
              <a:rPr lang="en-US" sz="1400" dirty="0"/>
              <a:t>Reminder</a:t>
            </a:r>
          </a:p>
          <a:p>
            <a:pPr lvl="1">
              <a:spcBef>
                <a:spcPts val="0"/>
              </a:spcBef>
              <a:spcAft>
                <a:spcPts val="200"/>
              </a:spcAft>
            </a:pPr>
            <a:r>
              <a:rPr lang="en-US" sz="1400" dirty="0"/>
              <a:t>Graph databases</a:t>
            </a:r>
          </a:p>
          <a:p>
            <a:pPr lvl="1">
              <a:spcBef>
                <a:spcPts val="0"/>
              </a:spcBef>
              <a:spcAft>
                <a:spcPts val="200"/>
              </a:spcAft>
            </a:pPr>
            <a:r>
              <a:rPr lang="en-US" sz="1400" dirty="0"/>
              <a:t>Neo4j</a:t>
            </a:r>
          </a:p>
          <a:p>
            <a:pPr>
              <a:spcBef>
                <a:spcPts val="0"/>
              </a:spcBef>
              <a:spcAft>
                <a:spcPts val="200"/>
              </a:spcAft>
            </a:pPr>
            <a:r>
              <a:rPr lang="en-US" sz="1600" dirty="0"/>
              <a:t>Web applications and REST</a:t>
            </a:r>
          </a:p>
          <a:p>
            <a:pPr lvl="2">
              <a:spcBef>
                <a:spcPts val="0"/>
              </a:spcBef>
              <a:spcAft>
                <a:spcPts val="200"/>
              </a:spcAft>
            </a:pPr>
            <a:endParaRPr lang="en-US" sz="1200" dirty="0"/>
          </a:p>
          <a:p>
            <a:pPr lvl="2">
              <a:spcBef>
                <a:spcPts val="0"/>
              </a:spcBef>
              <a:spcAft>
                <a:spcPts val="200"/>
              </a:spcAft>
            </a:pPr>
            <a:endParaRPr lang="en-US" sz="1200" dirty="0"/>
          </a:p>
          <a:p>
            <a:pPr lvl="2">
              <a:spcBef>
                <a:spcPts val="0"/>
              </a:spcBef>
              <a:spcAft>
                <a:spcPts val="200"/>
              </a:spcAft>
            </a:pPr>
            <a:endParaRPr lang="en-US" sz="1200" dirty="0"/>
          </a:p>
          <a:p>
            <a:pPr lvl="2">
              <a:spcBef>
                <a:spcPts val="0"/>
              </a:spcBef>
              <a:spcAft>
                <a:spcPts val="200"/>
              </a:spcAft>
            </a:pPr>
            <a:endParaRPr lang="en-US" sz="1200" dirty="0"/>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596DAD7A-6587-5AC8-1F35-7DA20279540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777849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FBAAF-DE8D-0B36-404A-9CAB92032BA5}"/>
              </a:ext>
            </a:extLst>
          </p:cNvPr>
          <p:cNvSpPr>
            <a:spLocks noGrp="1"/>
          </p:cNvSpPr>
          <p:nvPr>
            <p:ph idx="1"/>
          </p:nvPr>
        </p:nvSpPr>
        <p:spPr/>
        <p:txBody>
          <a:bodyPr/>
          <a:lstStyle/>
          <a:p>
            <a:r>
              <a:rPr lang="en-US" dirty="0"/>
              <a:t>Assume there is an index on </a:t>
            </a:r>
            <a:r>
              <a:rPr lang="en-US" i="1" dirty="0"/>
              <a:t>name </a:t>
            </a:r>
            <a:r>
              <a:rPr lang="en-US" dirty="0"/>
              <a:t>but not on </a:t>
            </a:r>
            <a:r>
              <a:rPr lang="en-US" i="1" dirty="0" err="1"/>
              <a:t>dept_name</a:t>
            </a:r>
            <a:r>
              <a:rPr lang="en-US" i="1" dirty="0"/>
              <a:t>.</a:t>
            </a:r>
          </a:p>
          <a:p>
            <a:r>
              <a:rPr lang="en-US" dirty="0"/>
              <a:t>Consider two simple use cases</a:t>
            </a:r>
          </a:p>
          <a:p>
            <a:pPr lvl="1"/>
            <a:r>
              <a:rPr lang="en-US" i="1" dirty="0"/>
              <a:t>select * from student where name=“Smith” AND</a:t>
            </a:r>
            <a:br>
              <a:rPr lang="en-US" i="1" dirty="0"/>
            </a:br>
            <a:r>
              <a:rPr lang="en-US" i="1" dirty="0"/>
              <a:t>	</a:t>
            </a:r>
            <a:r>
              <a:rPr lang="en-US" i="1" dirty="0" err="1"/>
              <a:t>dept_name</a:t>
            </a:r>
            <a:r>
              <a:rPr lang="en-US" i="1" dirty="0"/>
              <a:t>=“Comp. Sci.”</a:t>
            </a:r>
          </a:p>
          <a:p>
            <a:pPr lvl="1"/>
            <a:r>
              <a:rPr lang="en-US" i="1" dirty="0"/>
              <a:t>select * from student where name=“Smith” OR</a:t>
            </a:r>
            <a:br>
              <a:rPr lang="en-US" i="1" dirty="0"/>
            </a:br>
            <a:r>
              <a:rPr lang="en-US" i="1" dirty="0"/>
              <a:t>	</a:t>
            </a:r>
            <a:r>
              <a:rPr lang="en-US" i="1" dirty="0" err="1"/>
              <a:t>dept_name</a:t>
            </a:r>
            <a:r>
              <a:rPr lang="en-US" i="1" dirty="0"/>
              <a:t>=“Comp. Sci.”</a:t>
            </a:r>
          </a:p>
          <a:p>
            <a:r>
              <a:rPr lang="en-US" dirty="0"/>
              <a:t>With a conjunction, the engine must</a:t>
            </a:r>
          </a:p>
          <a:p>
            <a:pPr lvl="1"/>
            <a:r>
              <a:rPr lang="en-US" dirty="0"/>
              <a:t>Find and read the blocks with the correct name.</a:t>
            </a:r>
          </a:p>
          <a:p>
            <a:pPr lvl="1"/>
            <a:r>
              <a:rPr lang="en-US" dirty="0"/>
              <a:t>Scan each block to evaluate the rest of the AND, but this is not an I/O.</a:t>
            </a:r>
          </a:p>
          <a:p>
            <a:r>
              <a:rPr lang="en-US" dirty="0"/>
              <a:t>The index does not help for the disjunction because the engine still needs</a:t>
            </a:r>
            <a:br>
              <a:rPr lang="en-US" dirty="0"/>
            </a:br>
            <a:r>
              <a:rPr lang="en-US" dirty="0"/>
              <a:t>to scan the data file and read blocks looking for the matching OR conditions.</a:t>
            </a:r>
          </a:p>
          <a:p>
            <a:pPr lvl="1"/>
            <a:endParaRPr lang="en-US" i="1" dirty="0"/>
          </a:p>
        </p:txBody>
      </p:sp>
      <p:sp>
        <p:nvSpPr>
          <p:cNvPr id="3" name="Title 2">
            <a:extLst>
              <a:ext uri="{FF2B5EF4-FFF2-40B4-BE49-F238E27FC236}">
                <a16:creationId xmlns:a16="http://schemas.microsoft.com/office/drawing/2014/main" id="{9FC77C89-6407-096A-404E-F6D5457A6566}"/>
              </a:ext>
            </a:extLst>
          </p:cNvPr>
          <p:cNvSpPr>
            <a:spLocks noGrp="1"/>
          </p:cNvSpPr>
          <p:nvPr>
            <p:ph type="title"/>
          </p:nvPr>
        </p:nvSpPr>
        <p:spPr/>
        <p:txBody>
          <a:bodyPr/>
          <a:lstStyle/>
          <a:p>
            <a:r>
              <a:rPr lang="en-US" dirty="0"/>
              <a:t>Conjunctive and Disjunctive</a:t>
            </a:r>
          </a:p>
        </p:txBody>
      </p:sp>
      <p:pic>
        <p:nvPicPr>
          <p:cNvPr id="4" name="Picture 2" descr="Responding Graciously to 8 Baffling Cultural Differences - International  Friendships, Inc (IFI)">
            <a:extLst>
              <a:ext uri="{FF2B5EF4-FFF2-40B4-BE49-F238E27FC236}">
                <a16:creationId xmlns:a16="http://schemas.microsoft.com/office/drawing/2014/main" id="{53E24745-9F80-2261-0A5A-1D6C7857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359" y="133350"/>
            <a:ext cx="1765300" cy="117295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C598314-6696-CBE5-DE53-0AB06D339566}"/>
              </a:ext>
            </a:extLst>
          </p:cNvPr>
          <p:cNvCxnSpPr>
            <a:cxnSpLocks/>
          </p:cNvCxnSpPr>
          <p:nvPr/>
        </p:nvCxnSpPr>
        <p:spPr>
          <a:xfrm flipH="1">
            <a:off x="4876800" y="222720"/>
            <a:ext cx="2286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4987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FD9A0-256B-2E72-412D-545C7A5B6AF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889AA873-0DD1-8A42-7203-BC8D14C312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05DA196-1E24-77AF-B8AF-D138A80EF50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5A26555-365B-06A7-5482-7C60B013CD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0ADD1A8-6496-C8B6-22B8-A5B1E96DAE40}"/>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JOIN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8D3D775-B197-1C9D-AC92-0E6DF6C5ACC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31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5866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2048114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
        <p:nvSpPr>
          <p:cNvPr id="2" name="TextBox 1">
            <a:extLst>
              <a:ext uri="{FF2B5EF4-FFF2-40B4-BE49-F238E27FC236}">
                <a16:creationId xmlns:a16="http://schemas.microsoft.com/office/drawing/2014/main" id="{8BCF21AB-6064-1328-4938-D5C148ABC7C6}"/>
              </a:ext>
            </a:extLst>
          </p:cNvPr>
          <p:cNvSpPr txBox="1"/>
          <p:nvPr/>
        </p:nvSpPr>
        <p:spPr>
          <a:xfrm>
            <a:off x="457200" y="3562350"/>
            <a:ext cx="514063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For clarity (or confusion), I sometimes use the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Scan table for the outer relation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Probe table for the inner relation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EAB389-1D26-6D50-27B5-08286EB4F5B9}"/>
              </a:ext>
            </a:extLst>
          </p:cNvPr>
          <p:cNvSpPr>
            <a:spLocks noGrp="1"/>
          </p:cNvSpPr>
          <p:nvPr>
            <p:ph idx="1"/>
          </p:nvPr>
        </p:nvSpPr>
        <p:spPr>
          <a:xfrm>
            <a:off x="152400" y="1388673"/>
            <a:ext cx="8839200" cy="3240478"/>
          </a:xfrm>
        </p:spPr>
        <p:txBody>
          <a:bodyPr/>
          <a:lstStyle/>
          <a:p>
            <a:r>
              <a:rPr lang="en-US" sz="1800" dirty="0"/>
              <a:t>SELECT * from L JOIN R on </a:t>
            </a:r>
            <a:r>
              <a:rPr lang="en-US" sz="1800" dirty="0" err="1"/>
              <a:t>L.x</a:t>
            </a:r>
            <a:r>
              <a:rPr lang="en-US" sz="1800" dirty="0"/>
              <a:t>=</a:t>
            </a:r>
            <a:r>
              <a:rPr lang="en-US" sz="1800" dirty="0" err="1"/>
              <a:t>R.y</a:t>
            </a:r>
            <a:endParaRPr lang="en-US" sz="1800" dirty="0"/>
          </a:p>
          <a:p>
            <a:r>
              <a:rPr lang="en-US" sz="1800" dirty="0"/>
              <a:t>The algorithm reads each block of L one time and never reads it again in JOIN.</a:t>
            </a:r>
          </a:p>
          <a:p>
            <a:r>
              <a:rPr lang="en-US" sz="1800" dirty="0"/>
              <a:t>For each record l in L, the algorithm must read each block of R one time. </a:t>
            </a:r>
          </a:p>
          <a:p>
            <a:r>
              <a:rPr lang="en-US" sz="1800" dirty="0"/>
              <a:t>The number of blocks in a relation S is, over simplistically, </a:t>
            </a:r>
          </a:p>
          <a:p>
            <a:pPr lvl="1"/>
            <a:r>
              <a:rPr lang="en-US" sz="1600" dirty="0"/>
              <a:t>#(S) is the number of records.</a:t>
            </a:r>
          </a:p>
          <a:p>
            <a:pPr lvl="1"/>
            <a:r>
              <a:rPr lang="en-US" sz="1600" dirty="0"/>
              <a:t>s(S) is the average record size.</a:t>
            </a:r>
          </a:p>
          <a:p>
            <a:pPr lvl="1"/>
            <a:r>
              <a:rPr lang="en-US" sz="1600" dirty="0"/>
              <a:t>S(b) is the block size </a:t>
            </a:r>
            <a:r>
              <a:rPr lang="en-US" sz="1600" dirty="0">
                <a:sym typeface="Wingdings" pitchFamily="2" charset="2"/>
              </a:rPr>
              <a:t> number of blocks is #(S)/(s(b)/s(S)), which is O(#(S))</a:t>
            </a:r>
          </a:p>
          <a:p>
            <a:pPr lvl="1"/>
            <a:r>
              <a:rPr lang="en-US" sz="1600" dirty="0">
                <a:sym typeface="Wingdings" pitchFamily="2" charset="2"/>
              </a:rPr>
              <a:t>So, the number of blocks read is O(#(L))*O(#(R)) = O(#(L)*#(R))</a:t>
            </a:r>
          </a:p>
          <a:p>
            <a:r>
              <a:rPr lang="en-US" sz="1800" dirty="0">
                <a:sym typeface="Wingdings" pitchFamily="2" charset="2"/>
              </a:rPr>
              <a:t>“</a:t>
            </a:r>
            <a:r>
              <a:rPr lang="en-US" sz="1800" dirty="0" err="1">
                <a:sym typeface="Wingdings" pitchFamily="2" charset="2"/>
              </a:rPr>
              <a:t>shmath</a:t>
            </a:r>
            <a:r>
              <a:rPr lang="en-US" sz="1800" dirty="0">
                <a:sym typeface="Wingdings" pitchFamily="2" charset="2"/>
              </a:rPr>
              <a:t>” – 	Something that is completely made up but presented as precise</a:t>
            </a:r>
            <a:br>
              <a:rPr lang="en-US" sz="1800" dirty="0">
                <a:sym typeface="Wingdings" pitchFamily="2" charset="2"/>
              </a:rPr>
            </a:br>
            <a:r>
              <a:rPr lang="en-US" sz="1800" dirty="0">
                <a:sym typeface="Wingdings" pitchFamily="2" charset="2"/>
              </a:rPr>
              <a:t>				and accurate using math symbols.</a:t>
            </a:r>
            <a:endParaRPr lang="en-US" sz="1800" dirty="0"/>
          </a:p>
        </p:txBody>
      </p:sp>
      <p:sp>
        <p:nvSpPr>
          <p:cNvPr id="3" name="Title 2">
            <a:extLst>
              <a:ext uri="{FF2B5EF4-FFF2-40B4-BE49-F238E27FC236}">
                <a16:creationId xmlns:a16="http://schemas.microsoft.com/office/drawing/2014/main" id="{5378561B-48CE-C498-D710-7B5A3820B744}"/>
              </a:ext>
            </a:extLst>
          </p:cNvPr>
          <p:cNvSpPr>
            <a:spLocks noGrp="1"/>
          </p:cNvSpPr>
          <p:nvPr>
            <p:ph type="title"/>
          </p:nvPr>
        </p:nvSpPr>
        <p:spPr/>
        <p:txBody>
          <a:bodyPr/>
          <a:lstStyle/>
          <a:p>
            <a:r>
              <a:rPr lang="en-US" dirty="0"/>
              <a:t>Well, That was a Clear as Mud</a:t>
            </a:r>
          </a:p>
        </p:txBody>
      </p:sp>
      <p:pic>
        <p:nvPicPr>
          <p:cNvPr id="4" name="Picture 3">
            <a:extLst>
              <a:ext uri="{FF2B5EF4-FFF2-40B4-BE49-F238E27FC236}">
                <a16:creationId xmlns:a16="http://schemas.microsoft.com/office/drawing/2014/main" id="{67708A48-23E9-69CC-7FBE-005E1181C76A}"/>
              </a:ext>
            </a:extLst>
          </p:cNvPr>
          <p:cNvPicPr>
            <a:picLocks noChangeAspect="1"/>
          </p:cNvPicPr>
          <p:nvPr/>
        </p:nvPicPr>
        <p:blipFill>
          <a:blip r:embed="rId2"/>
          <a:stretch>
            <a:fillRect/>
          </a:stretch>
        </p:blipFill>
        <p:spPr>
          <a:xfrm>
            <a:off x="152400" y="544526"/>
            <a:ext cx="5943600" cy="743939"/>
          </a:xfrm>
          <a:prstGeom prst="rect">
            <a:avLst/>
          </a:prstGeom>
        </p:spPr>
      </p:pic>
      <p:pic>
        <p:nvPicPr>
          <p:cNvPr id="3074" name="Picture 2" descr="Facepalm (Meme) – Bedeutung von Wort und Geste">
            <a:extLst>
              <a:ext uri="{FF2B5EF4-FFF2-40B4-BE49-F238E27FC236}">
                <a16:creationId xmlns:a16="http://schemas.microsoft.com/office/drawing/2014/main" id="{B276C8CC-B0CD-AF95-8D97-9A9E8BE16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687" y="57150"/>
            <a:ext cx="20066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01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B9659E60-21B1-76D0-6493-9A5AA6A755C0}"/>
              </a:ext>
            </a:extLst>
          </p:cNvPr>
          <p:cNvSpPr txBox="1"/>
          <p:nvPr/>
        </p:nvSpPr>
        <p:spPr>
          <a:xfrm>
            <a:off x="457200" y="2952750"/>
            <a:ext cx="7628820" cy="1200329"/>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engine may build either a sorted index or a hash index.</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key idea is: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cost of building the index and then using the index in the algorithm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Is cheaper than running the default algorithm with an index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BE70F-7700-24B7-E1F3-7A6CE10779B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7554E-4FE7-1A6E-41C5-8A8320368102}"/>
              </a:ext>
            </a:extLst>
          </p:cNvPr>
          <p:cNvSpPr>
            <a:spLocks noGrp="1"/>
          </p:cNvSpPr>
          <p:nvPr>
            <p:ph idx="1"/>
          </p:nvPr>
        </p:nvSpPr>
        <p:spPr>
          <a:xfrm>
            <a:off x="152400" y="590550"/>
            <a:ext cx="8839200" cy="4038601"/>
          </a:xfrm>
        </p:spPr>
        <p:txBody>
          <a:bodyPr/>
          <a:lstStyle/>
          <a:p>
            <a:pPr>
              <a:spcBef>
                <a:spcPts val="0"/>
              </a:spcBef>
              <a:spcAft>
                <a:spcPts val="200"/>
              </a:spcAft>
            </a:pPr>
            <a:r>
              <a:rPr lang="en-US" sz="1600" dirty="0"/>
              <a:t>One way to </a:t>
            </a:r>
            <a:r>
              <a:rPr lang="en-US" sz="1600" i="1" dirty="0"/>
              <a:t>overly </a:t>
            </a:r>
            <a:r>
              <a:rPr lang="en-US" sz="1600" dirty="0"/>
              <a:t>simplify these analyses is realizing that</a:t>
            </a:r>
            <a:br>
              <a:rPr lang="en-US" sz="1600" dirty="0"/>
            </a:br>
            <a:r>
              <a:rPr lang="en-US" sz="1600" dirty="0"/>
              <a:t>the no. of blocks is “linear” with the number of records/</a:t>
            </a:r>
            <a:br>
              <a:rPr lang="en-US" sz="1600" dirty="0"/>
            </a:br>
            <a:r>
              <a:rPr lang="en-US" sz="1600" dirty="0"/>
              <a:t>tuples in a relation. </a:t>
            </a:r>
            <a:r>
              <a:rPr lang="en-US" sz="1600" dirty="0">
                <a:sym typeface="Wingdings" pitchFamily="2" charset="2"/>
              </a:rPr>
              <a:t></a:t>
            </a:r>
          </a:p>
          <a:p>
            <a:pPr lvl="1">
              <a:spcBef>
                <a:spcPts val="0"/>
              </a:spcBef>
              <a:spcAft>
                <a:spcPts val="200"/>
              </a:spcAft>
            </a:pPr>
            <a:r>
              <a:rPr lang="en-US" sz="1400" dirty="0">
                <a:sym typeface="Wingdings" pitchFamily="2" charset="2"/>
              </a:rPr>
              <a:t>Overly simplify and assume that the block size is one record.</a:t>
            </a:r>
          </a:p>
          <a:p>
            <a:pPr lvl="1">
              <a:spcBef>
                <a:spcPts val="0"/>
              </a:spcBef>
              <a:spcAft>
                <a:spcPts val="200"/>
              </a:spcAft>
            </a:pPr>
            <a:r>
              <a:rPr lang="en-US" sz="1400" dirty="0">
                <a:sym typeface="Wingdings" pitchFamily="2" charset="2"/>
              </a:rPr>
              <a:t>Analyze using the number of reads as a function of no. of rows.</a:t>
            </a:r>
          </a:p>
          <a:p>
            <a:pPr>
              <a:spcBef>
                <a:spcPts val="0"/>
              </a:spcBef>
              <a:spcAft>
                <a:spcPts val="200"/>
              </a:spcAft>
            </a:pPr>
            <a:r>
              <a:rPr lang="en-US" sz="1600" dirty="0">
                <a:sym typeface="Wingdings" pitchFamily="2" charset="2"/>
              </a:rPr>
              <a:t>Assume that relation R has #(R) rows:</a:t>
            </a:r>
          </a:p>
          <a:p>
            <a:pPr lvl="1">
              <a:spcBef>
                <a:spcPts val="0"/>
              </a:spcBef>
              <a:spcAft>
                <a:spcPts val="200"/>
              </a:spcAft>
            </a:pPr>
            <a:r>
              <a:rPr lang="en-US" sz="1400" dirty="0">
                <a:sym typeface="Wingdings" pitchFamily="2" charset="2"/>
              </a:rPr>
              <a:t>A tree-based lookup when you can use a key is O(log(#R)).</a:t>
            </a:r>
            <a:br>
              <a:rPr lang="en-US" sz="1400" dirty="0">
                <a:sym typeface="Wingdings" pitchFamily="2" charset="2"/>
              </a:rPr>
            </a:br>
            <a:r>
              <a:rPr lang="en-US" sz="1400" dirty="0">
                <a:sym typeface="Wingdings" pitchFamily="2" charset="2"/>
              </a:rPr>
              <a:t>The base of the logarithm does not materially change the analysis.</a:t>
            </a:r>
          </a:p>
          <a:p>
            <a:pPr lvl="1">
              <a:spcBef>
                <a:spcPts val="0"/>
              </a:spcBef>
              <a:spcAft>
                <a:spcPts val="200"/>
              </a:spcAft>
            </a:pPr>
            <a:r>
              <a:rPr lang="en-US" sz="1400" dirty="0">
                <a:sym typeface="Wingdings" pitchFamily="2" charset="2"/>
              </a:rPr>
              <a:t>A hash-based lookup is O(1).</a:t>
            </a:r>
          </a:p>
          <a:p>
            <a:pPr lvl="1">
              <a:spcBef>
                <a:spcPts val="0"/>
              </a:spcBef>
              <a:spcAft>
                <a:spcPts val="200"/>
              </a:spcAft>
            </a:pPr>
            <a:r>
              <a:rPr lang="en-US" sz="1400" dirty="0">
                <a:sym typeface="Wingdings" pitchFamily="2" charset="2"/>
              </a:rPr>
              <a:t>A scan or scan-based look up is O(#R).</a:t>
            </a:r>
          </a:p>
          <a:p>
            <a:pPr>
              <a:spcBef>
                <a:spcPts val="0"/>
              </a:spcBef>
              <a:spcAft>
                <a:spcPts val="200"/>
              </a:spcAft>
            </a:pPr>
            <a:r>
              <a:rPr lang="en-US" sz="1600" dirty="0">
                <a:sym typeface="Wingdings" pitchFamily="2" charset="2"/>
              </a:rPr>
              <a:t>Index creation cost:</a:t>
            </a:r>
          </a:p>
          <a:p>
            <a:pPr lvl="1">
              <a:spcBef>
                <a:spcPts val="0"/>
              </a:spcBef>
              <a:spcAft>
                <a:spcPts val="200"/>
              </a:spcAft>
            </a:pPr>
            <a:r>
              <a:rPr lang="en-US" sz="1400" dirty="0">
                <a:sym typeface="Wingdings" pitchFamily="2" charset="2"/>
              </a:rPr>
              <a:t>Hash is O(#(R))</a:t>
            </a:r>
          </a:p>
          <a:p>
            <a:pPr lvl="1">
              <a:spcBef>
                <a:spcPts val="0"/>
              </a:spcBef>
              <a:spcAft>
                <a:spcPts val="200"/>
              </a:spcAft>
            </a:pPr>
            <a:r>
              <a:rPr lang="en-US" sz="1400" dirty="0">
                <a:sym typeface="Wingdings" pitchFamily="2" charset="2"/>
              </a:rPr>
              <a:t>Tree is O(#(R)*Log(#R))</a:t>
            </a:r>
          </a:p>
          <a:p>
            <a:pPr>
              <a:spcBef>
                <a:spcPts val="0"/>
              </a:spcBef>
              <a:spcAft>
                <a:spcPts val="200"/>
              </a:spcAft>
            </a:pPr>
            <a:r>
              <a:rPr lang="en-US" sz="1600" dirty="0">
                <a:sym typeface="Wingdings" pitchFamily="2" charset="2"/>
              </a:rPr>
              <a:t>So, very roughly an index join is either</a:t>
            </a:r>
          </a:p>
          <a:p>
            <a:pPr lvl="1">
              <a:spcBef>
                <a:spcPts val="0"/>
              </a:spcBef>
              <a:spcAft>
                <a:spcPts val="200"/>
              </a:spcAft>
            </a:pPr>
            <a:r>
              <a:rPr lang="en-US" sz="1400" dirty="0">
                <a:sym typeface="Wingdings" pitchFamily="2" charset="2"/>
              </a:rPr>
              <a:t>O(#(L)*Log(#(R)) + O(#(R)*Log(#(R))) = Log(#(R))*(#(L) + #(R)) or … …</a:t>
            </a:r>
          </a:p>
          <a:p>
            <a:pPr lvl="1">
              <a:spcBef>
                <a:spcPts val="0"/>
              </a:spcBef>
              <a:spcAft>
                <a:spcPts val="200"/>
              </a:spcAft>
            </a:pPr>
            <a:r>
              <a:rPr lang="en-US" sz="1400" dirty="0">
                <a:sym typeface="Wingdings" pitchFamily="2" charset="2"/>
              </a:rPr>
              <a:t>O(#(L) + #(R)), but this only works for equality.</a:t>
            </a:r>
          </a:p>
          <a:p>
            <a:pPr>
              <a:spcBef>
                <a:spcPts val="0"/>
              </a:spcBef>
              <a:spcAft>
                <a:spcPts val="200"/>
              </a:spcAft>
            </a:pPr>
            <a:endParaRPr lang="en-US" sz="1600" dirty="0"/>
          </a:p>
        </p:txBody>
      </p:sp>
      <p:sp>
        <p:nvSpPr>
          <p:cNvPr id="3" name="Title 2">
            <a:extLst>
              <a:ext uri="{FF2B5EF4-FFF2-40B4-BE49-F238E27FC236}">
                <a16:creationId xmlns:a16="http://schemas.microsoft.com/office/drawing/2014/main" id="{06D64DC3-E2B9-6689-0C93-5E26DC3DC04C}"/>
              </a:ext>
            </a:extLst>
          </p:cNvPr>
          <p:cNvSpPr>
            <a:spLocks noGrp="1"/>
          </p:cNvSpPr>
          <p:nvPr>
            <p:ph type="title"/>
          </p:nvPr>
        </p:nvSpPr>
        <p:spPr/>
        <p:txBody>
          <a:bodyPr/>
          <a:lstStyle/>
          <a:p>
            <a:r>
              <a:rPr lang="en-US" dirty="0"/>
              <a:t>We Really Hate this Class</a:t>
            </a:r>
          </a:p>
        </p:txBody>
      </p:sp>
      <p:pic>
        <p:nvPicPr>
          <p:cNvPr id="5122" name="Picture 2" descr="star trek - Which episode is the &quot;double facepalm&quot; image macro from? -  Science Fiction &amp; Fantasy Stack Exchange">
            <a:extLst>
              <a:ext uri="{FF2B5EF4-FFF2-40B4-BE49-F238E27FC236}">
                <a16:creationId xmlns:a16="http://schemas.microsoft.com/office/drawing/2014/main" id="{2E4D6CDA-53E9-4B96-ECF2-26C7844D5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0"/>
            <a:ext cx="2312080" cy="184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3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D92336F-B6AC-98DF-7213-8668FA2C92B5}"/>
              </a:ext>
            </a:extLst>
          </p:cNvPr>
          <p:cNvSpPr txBox="1"/>
          <p:nvPr/>
        </p:nvSpPr>
        <p:spPr>
          <a:xfrm>
            <a:off x="457200" y="3867150"/>
            <a:ext cx="284725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 = n, #(B) = 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n*log(n) + m*log(m) + n + m</a:t>
            </a:r>
          </a:p>
        </p:txBody>
      </p:sp>
    </p:spTree>
    <p:extLst>
      <p:ext uri="{BB962C8B-B14F-4D97-AF65-F5344CB8AC3E}">
        <p14:creationId xmlns:p14="http://schemas.microsoft.com/office/powerpoint/2010/main" val="19495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F4FE-A85C-3CAA-EE21-D2364153D13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5F30DFD-1399-9C19-3F5B-3811F8E7BB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332D2FB-B202-43C7-4291-B5ECBAC8E40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129A8E2-804E-4366-C2D3-FBB291DF99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085046CB-839A-BB1F-205D-D2B67D5A4A8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Update</a:t>
            </a:r>
          </a:p>
        </p:txBody>
      </p:sp>
      <p:sp>
        <p:nvSpPr>
          <p:cNvPr id="8" name="TextBox 9">
            <a:extLst>
              <a:ext uri="{FF2B5EF4-FFF2-40B4-BE49-F238E27FC236}">
                <a16:creationId xmlns:a16="http://schemas.microsoft.com/office/drawing/2014/main" id="{90F1E161-9445-B157-3067-1736665DAAB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365808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A874CBB-5639-0889-B72D-C9CAA365EBC7}"/>
              </a:ext>
            </a:extLst>
          </p:cNvPr>
          <p:cNvSpPr/>
          <p:nvPr/>
        </p:nvSpPr>
        <p:spPr bwMode="auto">
          <a:xfrm>
            <a:off x="304800" y="1504950"/>
            <a:ext cx="228600" cy="1828800"/>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Rectangle 2">
            <a:extLst>
              <a:ext uri="{FF2B5EF4-FFF2-40B4-BE49-F238E27FC236}">
                <a16:creationId xmlns:a16="http://schemas.microsoft.com/office/drawing/2014/main" id="{0B62EA18-B45E-408A-A7A9-54AEC3A3332F}"/>
              </a:ext>
            </a:extLst>
          </p:cNvPr>
          <p:cNvSpPr/>
          <p:nvPr/>
        </p:nvSpPr>
        <p:spPr bwMode="auto">
          <a:xfrm>
            <a:off x="1694719" y="1504949"/>
            <a:ext cx="228600" cy="3080909"/>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6" name="Straight Arrow Connector 5">
            <a:extLst>
              <a:ext uri="{FF2B5EF4-FFF2-40B4-BE49-F238E27FC236}">
                <a16:creationId xmlns:a16="http://schemas.microsoft.com/office/drawing/2014/main" id="{3A3751BA-8B51-8ABB-21DD-73DBF793731B}"/>
              </a:ext>
            </a:extLst>
          </p:cNvPr>
          <p:cNvCxnSpPr>
            <a:cxnSpLocks/>
          </p:cNvCxnSpPr>
          <p:nvPr/>
        </p:nvCxnSpPr>
        <p:spPr bwMode="auto">
          <a:xfrm>
            <a:off x="1618519" y="1657350"/>
            <a:ext cx="0" cy="29285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A936DE2-1B39-AFFC-C1CA-F210F867A99A}"/>
              </a:ext>
            </a:extLst>
          </p:cNvPr>
          <p:cNvSpPr txBox="1"/>
          <p:nvPr/>
        </p:nvSpPr>
        <p:spPr>
          <a:xfrm>
            <a:off x="6858000" y="545306"/>
            <a:ext cx="12025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On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a.X</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b.Z</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DF4C-6488-EB13-1E05-F7CABF98F13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538DD6A-CC65-F4D3-F1E1-293AF0FA56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C2618E1-DA79-2FA8-0217-5CCB0569A5C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34A9FE5-45AA-305A-2A04-A40EE6CDA1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3A6B9AA3-219B-C280-67A4-DC2DD33BDFB0}"/>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Operations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1E9B1D-CCAD-2DF6-D0B4-ABAD29AC853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22815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505EB-D062-FFFA-AF7B-84EF2F9714C2}"/>
              </a:ext>
            </a:extLst>
          </p:cNvPr>
          <p:cNvSpPr>
            <a:spLocks noGrp="1"/>
          </p:cNvSpPr>
          <p:nvPr>
            <p:ph idx="1"/>
          </p:nvPr>
        </p:nvSpPr>
        <p:spPr/>
        <p:txBody>
          <a:bodyPr/>
          <a:lstStyle/>
          <a:p>
            <a:r>
              <a:rPr lang="en-US" sz="1800" dirty="0"/>
              <a:t>Tentative/current HW schedule</a:t>
            </a:r>
          </a:p>
          <a:p>
            <a:pPr lvl="1"/>
            <a:r>
              <a:rPr lang="en-US" sz="1600" dirty="0"/>
              <a:t>HW4: Released 05-April and due 19-April.</a:t>
            </a:r>
          </a:p>
          <a:p>
            <a:pPr lvl="1"/>
            <a:r>
              <a:rPr lang="en-US" sz="1600" dirty="0"/>
              <a:t>HW5: Release 19-April and due 03-May.</a:t>
            </a:r>
          </a:p>
          <a:p>
            <a:endParaRPr lang="en-US" sz="1800" dirty="0"/>
          </a:p>
          <a:p>
            <a:r>
              <a:rPr lang="en-US" sz="1800" dirty="0"/>
              <a:t>Final exam</a:t>
            </a:r>
          </a:p>
          <a:p>
            <a:pPr lvl="1"/>
            <a:r>
              <a:rPr lang="en-US" sz="1600" dirty="0"/>
              <a:t>Is cumulative.</a:t>
            </a:r>
          </a:p>
          <a:p>
            <a:pPr lvl="1"/>
            <a:r>
              <a:rPr lang="en-US" sz="1600" dirty="0"/>
              <a:t>It will be on-line, and the process is like the midterm.</a:t>
            </a:r>
          </a:p>
          <a:p>
            <a:pPr lvl="1"/>
            <a:r>
              <a:rPr lang="en-US" sz="1600" dirty="0"/>
              <a:t>We will release the exam on 02-May. You will have until 16-May to take it.</a:t>
            </a:r>
          </a:p>
          <a:p>
            <a:pPr lvl="1"/>
            <a:endParaRPr lang="en-US" sz="1600" dirty="0"/>
          </a:p>
          <a:p>
            <a:r>
              <a:rPr lang="en-US" sz="1800" dirty="0"/>
              <a:t>Final lecture</a:t>
            </a:r>
          </a:p>
          <a:p>
            <a:pPr lvl="1"/>
            <a:r>
              <a:rPr lang="en-US" sz="1600" dirty="0"/>
              <a:t>I will record the final lecture for 02-May but am not available at the time.</a:t>
            </a:r>
          </a:p>
          <a:p>
            <a:pPr lvl="1"/>
            <a:r>
              <a:rPr lang="en-US" sz="1600" dirty="0"/>
              <a:t>So, you are responsible for the content, but you do not need to attend the time slot.</a:t>
            </a:r>
          </a:p>
          <a:p>
            <a:pPr lvl="2"/>
            <a:endParaRPr lang="en-US" sz="1400" dirty="0"/>
          </a:p>
        </p:txBody>
      </p:sp>
      <p:sp>
        <p:nvSpPr>
          <p:cNvPr id="3" name="Title 2">
            <a:extLst>
              <a:ext uri="{FF2B5EF4-FFF2-40B4-BE49-F238E27FC236}">
                <a16:creationId xmlns:a16="http://schemas.microsoft.com/office/drawing/2014/main" id="{45D24FAF-317E-0360-B7FE-A023CA15F725}"/>
              </a:ext>
            </a:extLst>
          </p:cNvPr>
          <p:cNvSpPr>
            <a:spLocks noGrp="1"/>
          </p:cNvSpPr>
          <p:nvPr>
            <p:ph type="title"/>
          </p:nvPr>
        </p:nvSpPr>
        <p:spPr/>
        <p:txBody>
          <a:bodyPr/>
          <a:lstStyle/>
          <a:p>
            <a:r>
              <a:rPr lang="en-US" dirty="0"/>
              <a:t>Course Update</a:t>
            </a:r>
          </a:p>
        </p:txBody>
      </p:sp>
    </p:spTree>
    <p:extLst>
      <p:ext uri="{BB962C8B-B14F-4D97-AF65-F5344CB8AC3E}">
        <p14:creationId xmlns:p14="http://schemas.microsoft.com/office/powerpoint/2010/main" val="1035208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E2918-A89F-5257-F901-5AFCFC504EBF}"/>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0FF01D6-5E54-B5CC-1B59-6CC375A6D9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D39CC26E-8823-11AA-D963-C3C5FFB1B2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7AF8279-1680-D77A-2424-D4F8046AE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924D422-89DB-DDC2-8D2C-83CE582EF3D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Evaluation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310FCBE-156A-CAEC-432B-49416BF0EF5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24366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a:lnSpc>
                  <a:spcPts val="2400"/>
                </a:lnSpc>
                <a:defRPr/>
              </a:pPr>
              <a:t>56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fld id="{A057C3CF-FEF9-2D44-911E-86B89DEEE20D}" type="slidenum">
              <a:rPr kumimoji="0" lang="en-US" altLang="en-US" sz="800" b="1" i="0" u="none" strike="noStrike" kern="0" cap="none" spc="0" normalizeH="0" baseline="0" noProof="0" smtClean="0">
                <a:ln>
                  <a:noFill/>
                </a:ln>
                <a:solidFill>
                  <a:prstClr val="white"/>
                </a:solidFill>
                <a:effectLst/>
                <a:uLnTx/>
                <a:uFillTx/>
                <a:latin typeface="Calibri" charset="0"/>
                <a:ea typeface="ＭＳ Ｐゴシック" charset="-128"/>
                <a:cs typeface="+mn-cs"/>
              </a:rPr>
              <a:pPr>
                <a:lnSpc>
                  <a:spcPts val="2400"/>
                </a:lnSpc>
                <a:defRPr/>
              </a:pPr>
              <a:t>56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l" defTabSz="457200" rtl="0" eaLnBrk="1" fontAlgn="base" latinLnBrk="0" hangingPunct="1">
              <a:lnSpc>
                <a:spcPts val="24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40933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A137F-0A41-8902-5127-FD313D2529D5}"/>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CCDBBC6-87C3-717D-5747-0AA16548E6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4A072BD0-CF14-F5CC-D8AD-314F386AA54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6F0A68F-8720-BF92-257F-504E56F844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CC6F1AE-6A9B-96C1-6BEF-96A0377B1B15}"/>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2CC28E0-9A5D-6E48-7579-61009D79890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86782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0AA80-6D0C-02D5-A74C-0B901A89D1F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We will see OLAP</a:t>
            </a:r>
            <a:b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Relational is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We covered</a:t>
            </a:r>
            <a:b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Subject of this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lecture and part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HW3</a:t>
            </a:r>
          </a:p>
        </p:txBody>
      </p:sp>
    </p:spTree>
    <p:extLst>
      <p:ext uri="{BB962C8B-B14F-4D97-AF65-F5344CB8AC3E}">
        <p14:creationId xmlns:p14="http://schemas.microsoft.com/office/powerpoint/2010/main" val="42837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191D-C24A-21CF-75FF-19A13BCA377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4DBED91-AF1A-53D9-E081-0DF2CF1035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CAE96AF-AF74-FB94-6939-20BBE241A7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35D1ECD-C86A-2274-9DF9-360D644837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616AB92A-3794-2143-12E4-819AB72CC6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 DBMS Architecture and Implementation</a:t>
            </a:r>
          </a:p>
        </p:txBody>
      </p:sp>
      <p:sp>
        <p:nvSpPr>
          <p:cNvPr id="8" name="TextBox 9">
            <a:extLst>
              <a:ext uri="{FF2B5EF4-FFF2-40B4-BE49-F238E27FC236}">
                <a16:creationId xmlns:a16="http://schemas.microsoft.com/office/drawing/2014/main" id="{066A5B79-155C-2DAD-77B3-44A4C9D902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W4111-2025S-10-Module-II-NoSql-3		© Donald F. Ferguson, 2025</a:t>
            </a:r>
            <a:endParaRPr lang="en-US" altLang="en-US" sz="800" i="1" dirty="0">
              <a:solidFill>
                <a:schemeClr val="bg1"/>
              </a:solidFill>
            </a:endParaRPr>
          </a:p>
        </p:txBody>
      </p:sp>
    </p:spTree>
    <p:extLst>
      <p:ext uri="{BB962C8B-B14F-4D97-AF65-F5344CB8AC3E}">
        <p14:creationId xmlns:p14="http://schemas.microsoft.com/office/powerpoint/2010/main" val="242250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4A2CE-9EA1-2D2F-E8EE-C7A2791F6D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A7A91E7-9DCA-E73B-4651-80114AD8BC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85B009A-88C7-07EF-3992-DE63F16B423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12FDE5E-E40F-98E8-8F93-EFB94AFCF6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10F00FA-24FA-B9ED-796B-3B831E24AC2E}"/>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DBs and Neo4j</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EB94D84-A1CC-8B08-EB9E-3959DE944B4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60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3263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sp>
        <p:nvSpPr>
          <p:cNvPr id="2" name="Title 1"/>
          <p:cNvSpPr>
            <a:spLocks noGrp="1"/>
          </p:cNvSpPr>
          <p:nvPr>
            <p:ph type="title"/>
          </p:nvPr>
        </p:nvSpPr>
        <p:spPr/>
        <p:txBody>
          <a:bodyPr/>
          <a:lstStyle/>
          <a:p>
            <a:r>
              <a:rPr lang="en-US" dirty="0">
                <a:solidFill>
                  <a:srgbClr val="FFFF00"/>
                </a:solidFill>
              </a:rPr>
              <a:t>Graph Database</a:t>
            </a:r>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sp>
        <p:nvSpPr>
          <p:cNvPr id="5" name="Title 4">
            <a:extLst>
              <a:ext uri="{FF2B5EF4-FFF2-40B4-BE49-F238E27FC236}">
                <a16:creationId xmlns:a16="http://schemas.microsoft.com/office/drawing/2014/main" id="{7A2D0DFF-9416-23F7-C4F3-12962BBCCD8A}"/>
              </a:ext>
            </a:extLst>
          </p:cNvPr>
          <p:cNvSpPr>
            <a:spLocks noGrp="1"/>
          </p:cNvSpPr>
          <p:nvPr>
            <p:ph type="title"/>
          </p:nvPr>
        </p:nvSpPr>
        <p:spPr/>
        <p:txBody>
          <a:bodyPr/>
          <a:lstStyle/>
          <a:p>
            <a:r>
              <a:rPr lang="en-US" dirty="0"/>
              <a:t>Graph Databases</a:t>
            </a:r>
          </a:p>
        </p:txBody>
      </p:sp>
      <p:pic>
        <p:nvPicPr>
          <p:cNvPr id="4" name="Picture 3"/>
          <p:cNvPicPr>
            <a:picLocks noChangeAspect="1"/>
          </p:cNvPicPr>
          <p:nvPr/>
        </p:nvPicPr>
        <p:blipFill>
          <a:blip r:embed="rId2"/>
          <a:stretch>
            <a:fillRect/>
          </a:stretch>
        </p:blipFill>
        <p:spPr>
          <a:xfrm>
            <a:off x="2819400" y="1621928"/>
            <a:ext cx="5717875" cy="2934246"/>
          </a:xfrm>
          <a:prstGeom prst="rect">
            <a:avLst/>
          </a:prstGeom>
        </p:spPr>
      </p:pic>
    </p:spTree>
    <p:extLst>
      <p:ext uri="{BB962C8B-B14F-4D97-AF65-F5344CB8AC3E}">
        <p14:creationId xmlns:p14="http://schemas.microsoft.com/office/powerpoint/2010/main" val="3545820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W4111-2025S-10-Module-II-NoSql-3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Yup. But that is simple.</a:t>
            </a:r>
          </a:p>
          <a:p>
            <a:r>
              <a:rPr lang="en-US" dirty="0"/>
              <a:t>Try writing the queries below in SQL.</a:t>
            </a:r>
          </a:p>
        </p:txBody>
      </p:sp>
      <p:sp>
        <p:nvSpPr>
          <p:cNvPr id="2" name="Title 1"/>
          <p:cNvSpPr>
            <a:spLocks noGrp="1"/>
          </p:cNvSpPr>
          <p:nvPr>
            <p:ph type="title"/>
          </p:nvPr>
        </p:nvSpPr>
        <p:spPr/>
        <p:txBody>
          <a:bodyPr/>
          <a:lstStyle/>
          <a:p>
            <a:r>
              <a:rPr lang="en-US" dirty="0">
                <a:solidFill>
                  <a:schemeClr val="bg1"/>
                </a:solidFill>
              </a:rPr>
              <a:t>Big Deal. That is just a JOIN.</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DFAC-1BC4-DBB3-C4BC-015C665BB75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D214B1F-08B1-271C-439E-EA782C0FCA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D424FB7-EE2D-9C5A-2ED2-36A5C7B7B78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CCCC64-7D0B-DCFA-FF57-2BD60FC9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68D5F99-AED2-5B03-510F-86B2F2CDC63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 and 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782324C5-1803-96DA-D93C-F1DDC7C678C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77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W4111-02024F-9-Module-II(3)-</a:t>
            </a:r>
            <a:r>
              <a:rPr kumimoji="0" lang="en-US" altLang="en-US" sz="800" b="1" i="0" u="none" strike="noStrike" kern="0" cap="none" spc="0" normalizeH="0" baseline="0" noProof="0" dirty="0" err="1">
                <a:ln>
                  <a:noFill/>
                </a:ln>
                <a:solidFill>
                  <a:prstClr val="white"/>
                </a:solidFill>
                <a:effectLst/>
                <a:uLnTx/>
                <a:uFillTx/>
                <a:latin typeface="Calibri" charset="0"/>
                <a:ea typeface="ＭＳ Ｐゴシック" charset="-128"/>
                <a:cs typeface="+mn-cs"/>
              </a:rPr>
              <a:t>NoSql</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5971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590550"/>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Last Week</a:t>
            </a:r>
          </a:p>
          <a:p>
            <a:pPr>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Query Processing</a:t>
            </a:r>
          </a:p>
          <a:p>
            <a:pPr>
              <a:defRPr/>
            </a:pPr>
            <a:r>
              <a:rPr lang="en-US" sz="2400" dirty="0">
                <a:solidFill>
                  <a:srgbClr val="7030A0"/>
                </a:solidFill>
                <a:latin typeface="Calibri"/>
              </a:rPr>
              <a:t>Query Optimization</a:t>
            </a:r>
          </a:p>
          <a:p>
            <a:pPr>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Query Execution</a:t>
            </a:r>
            <a:endPar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None/>
              <a:tabLst/>
              <a:defRPr/>
            </a:pPr>
            <a:r>
              <a:rPr lang="en-US" sz="2400" dirty="0">
                <a:latin typeface="Calibri"/>
              </a:rPr>
              <a:t>Previously</a:t>
            </a:r>
            <a:endParaRPr kumimoji="0" lang="en-US" sz="2400" b="0" i="0" u="none" strike="noStrike" kern="1200" cap="none" spc="0" normalizeH="0" baseline="0" noProof="0" dirty="0">
              <a:ln>
                <a:noFill/>
              </a:ln>
              <a:effectLst/>
              <a:uLnTx/>
              <a:uFillTx/>
              <a:latin typeface="Calibri"/>
              <a:ea typeface="ＭＳ Ｐゴシック" charset="-128"/>
              <a:cs typeface="+mn-cs"/>
            </a:endParaRPr>
          </a:p>
          <a:p>
            <a:pPr>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Storage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Storage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0070C0"/>
                </a:solidFill>
                <a:latin typeface="Calibri"/>
              </a:rPr>
              <a:t>Buffer Manager</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Index Manager</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2" name="Rectangle 1">
            <a:extLst>
              <a:ext uri="{FF2B5EF4-FFF2-40B4-BE49-F238E27FC236}">
                <a16:creationId xmlns:a16="http://schemas.microsoft.com/office/drawing/2014/main" id="{5A403EF2-B009-9D44-8254-11469E9A5339}"/>
              </a:ext>
            </a:extLst>
          </p:cNvPr>
          <p:cNvSpPr/>
          <p:nvPr/>
        </p:nvSpPr>
        <p:spPr>
          <a:xfrm>
            <a:off x="4281715" y="1962149"/>
            <a:ext cx="823686" cy="2660743"/>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E81CC8FD-2365-FC8C-5DE2-150B345A7B14}"/>
              </a:ext>
            </a:extLst>
          </p:cNvPr>
          <p:cNvSpPr/>
          <p:nvPr/>
        </p:nvSpPr>
        <p:spPr>
          <a:xfrm>
            <a:off x="4281715" y="520606"/>
            <a:ext cx="823686" cy="1136743"/>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80179</TotalTime>
  <Words>7021</Words>
  <Application>Microsoft Macintosh PowerPoint</Application>
  <PresentationFormat>On-screen Show (16:9)</PresentationFormat>
  <Paragraphs>645</Paragraphs>
  <Slides>92</Slides>
  <Notes>48</Notes>
  <HiddenSlides>1</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92</vt:i4>
      </vt:variant>
    </vt:vector>
  </HeadingPairs>
  <TitlesOfParts>
    <vt:vector size="110" baseType="lpstr">
      <vt:lpstr>MS PGothic</vt:lpstr>
      <vt:lpstr>Amazon Ember</vt:lpstr>
      <vt:lpstr>Arial</vt:lpstr>
      <vt:lpstr>Calibri</vt:lpstr>
      <vt:lpstr>Century Schoolbook</vt:lpstr>
      <vt:lpstr>Helvetica</vt:lpstr>
      <vt:lpstr>Monotype Sorts</vt:lpstr>
      <vt:lpstr>Museo For Dell</vt:lpstr>
      <vt:lpstr>Museo Sans For Dell</vt:lpstr>
      <vt:lpstr>Roboto</vt:lpstr>
      <vt:lpstr>Times New Roman</vt:lpstr>
      <vt:lpstr>Webdings</vt:lpstr>
      <vt:lpstr>Wingdings</vt:lpstr>
      <vt:lpstr>Office Theme</vt:lpstr>
      <vt:lpstr>1_Office Theme</vt:lpstr>
      <vt:lpstr>1_db</vt:lpstr>
      <vt:lpstr>2_Office Theme</vt:lpstr>
      <vt:lpstr>Equation</vt:lpstr>
      <vt:lpstr>PowerPoint Presentation</vt:lpstr>
      <vt:lpstr>PowerPoint Presentation</vt:lpstr>
      <vt:lpstr>Contents</vt:lpstr>
      <vt:lpstr>PowerPoint Presentation</vt:lpstr>
      <vt:lpstr>Course Update</vt:lpstr>
      <vt:lpstr>PowerPoint Presentation</vt:lpstr>
      <vt:lpstr>PowerPoint Presentation</vt:lpstr>
      <vt:lpstr>DBMS Arch.</vt:lpstr>
      <vt:lpstr>PowerPoint Presentation</vt:lpstr>
      <vt:lpstr>PowerPoint Presentation</vt:lpstr>
      <vt:lpstr>Query Compilation</vt:lpstr>
      <vt:lpstr>Basic Steps in Query Processing</vt:lpstr>
      <vt:lpstr>Query Processing</vt:lpstr>
      <vt:lpstr>Parsing and Execution</vt:lpstr>
      <vt:lpstr>EXPLAIN Example</vt:lpstr>
      <vt:lpstr>Basic Steps in Query Processing: Optimization</vt:lpstr>
      <vt:lpstr>Basic Steps: Optimization (Cont.)</vt:lpstr>
      <vt:lpstr>PowerPoint Presentation</vt:lpstr>
      <vt:lpstr>Measures of Query Cost</vt:lpstr>
      <vt:lpstr>Measures of Query Cost</vt:lpstr>
      <vt:lpstr>Measures of Query Cost (Cont.)</vt:lpstr>
      <vt:lpstr>PowerPoint Presentation</vt:lpstr>
      <vt:lpstr>Selection Operation</vt:lpstr>
      <vt:lpstr>Selections Using Indices</vt:lpstr>
      <vt:lpstr>Selections Using Indices</vt:lpstr>
      <vt:lpstr>Selections Using Indices</vt:lpstr>
      <vt:lpstr>Selections Involving Comparisons</vt:lpstr>
      <vt:lpstr>Implementation of Complex Selections</vt:lpstr>
      <vt:lpstr>Algorithms for Complex Selections</vt:lpstr>
      <vt:lpstr>Conjunctive and Disjunctive</vt:lpstr>
      <vt:lpstr>PowerPoint Presentation</vt:lpstr>
      <vt:lpstr>Join Operation</vt:lpstr>
      <vt:lpstr>Nested-Loop Join</vt:lpstr>
      <vt:lpstr>Nested-Loop Join (Cont.)</vt:lpstr>
      <vt:lpstr>Well, That was a Clear as Mud</vt:lpstr>
      <vt:lpstr>Indexed Nested-Loop Join</vt:lpstr>
      <vt:lpstr>Sorting</vt:lpstr>
      <vt:lpstr>We Really Hate this Class</vt:lpstr>
      <vt:lpstr>Merge-Join</vt:lpstr>
      <vt:lpstr>Merge-Join (Cont.)</vt:lpstr>
      <vt:lpstr>Hash-Join</vt:lpstr>
      <vt:lpstr>Hash-Join (Cont.)</vt:lpstr>
      <vt:lpstr>Hash-Join (Cont.)</vt:lpstr>
      <vt:lpstr>Hash-Join Algorithm</vt:lpstr>
      <vt:lpstr>Hash-Join algorithm (Cont.)</vt:lpstr>
      <vt:lpstr>PowerPoint Presentation</vt:lpstr>
      <vt:lpstr>Other Operations</vt:lpstr>
      <vt:lpstr>Other Operations : Aggregation</vt:lpstr>
      <vt:lpstr>Evaluation of Expressions</vt:lpstr>
      <vt:lpstr>PowerPoint Presentation</vt:lpstr>
      <vt:lpstr>Materialization</vt:lpstr>
      <vt:lpstr>Materialization (Cont.)</vt:lpstr>
      <vt:lpstr>Pipelining</vt:lpstr>
      <vt:lpstr>Pipelining (Cont.)</vt:lpstr>
      <vt:lpstr>Pipelining (Cont.)</vt:lpstr>
      <vt:lpstr>PowerPoint Presentation</vt:lpstr>
      <vt:lpstr>PowerPoint Presentation</vt:lpstr>
      <vt:lpstr>Simplistic Classification (https://medium.com/swlh/4-types-of-nosql-databases-d88ad21f7d3b)</vt:lpstr>
      <vt:lpstr>One Taxonomy</vt:lpstr>
      <vt:lpstr>PowerPoint Presentation</vt:lpstr>
      <vt:lpstr>Graph Database</vt:lpstr>
      <vt:lpstr>Neo4J Graph Query</vt:lpstr>
      <vt:lpstr>Why Graph Databases?</vt:lpstr>
      <vt:lpstr>Graph Databases</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636</cp:revision>
  <cp:lastPrinted>2018-11-15T21:01:50Z</cp:lastPrinted>
  <dcterms:created xsi:type="dcterms:W3CDTF">2010-04-12T23:12:02Z</dcterms:created>
  <dcterms:modified xsi:type="dcterms:W3CDTF">2025-04-04T08:05:50Z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